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9" r:id="rId1"/>
    <p:sldMasterId id="2147483941" r:id="rId2"/>
  </p:sldMasterIdLst>
  <p:notesMasterIdLst>
    <p:notesMasterId r:id="rId50"/>
  </p:notesMasterIdLst>
  <p:handoutMasterIdLst>
    <p:handoutMasterId r:id="rId51"/>
  </p:handoutMasterIdLst>
  <p:sldIdLst>
    <p:sldId id="263" r:id="rId3"/>
    <p:sldId id="270" r:id="rId4"/>
    <p:sldId id="271" r:id="rId5"/>
    <p:sldId id="310" r:id="rId6"/>
    <p:sldId id="320" r:id="rId7"/>
    <p:sldId id="339" r:id="rId8"/>
    <p:sldId id="305" r:id="rId9"/>
    <p:sldId id="306" r:id="rId10"/>
    <p:sldId id="302" r:id="rId11"/>
    <p:sldId id="307" r:id="rId12"/>
    <p:sldId id="303" r:id="rId13"/>
    <p:sldId id="304" r:id="rId14"/>
    <p:sldId id="280" r:id="rId15"/>
    <p:sldId id="308" r:id="rId16"/>
    <p:sldId id="340" r:id="rId17"/>
    <p:sldId id="347" r:id="rId18"/>
    <p:sldId id="341" r:id="rId19"/>
    <p:sldId id="342" r:id="rId20"/>
    <p:sldId id="309" r:id="rId21"/>
    <p:sldId id="319" r:id="rId22"/>
    <p:sldId id="273" r:id="rId23"/>
    <p:sldId id="272" r:id="rId24"/>
    <p:sldId id="317" r:id="rId25"/>
    <p:sldId id="318" r:id="rId26"/>
    <p:sldId id="278" r:id="rId27"/>
    <p:sldId id="345" r:id="rId28"/>
    <p:sldId id="282" r:id="rId29"/>
    <p:sldId id="294" r:id="rId30"/>
    <p:sldId id="298" r:id="rId31"/>
    <p:sldId id="295" r:id="rId32"/>
    <p:sldId id="315" r:id="rId33"/>
    <p:sldId id="330" r:id="rId34"/>
    <p:sldId id="331" r:id="rId35"/>
    <p:sldId id="329" r:id="rId36"/>
    <p:sldId id="335" r:id="rId37"/>
    <p:sldId id="337" r:id="rId38"/>
    <p:sldId id="333" r:id="rId39"/>
    <p:sldId id="313" r:id="rId40"/>
    <p:sldId id="314" r:id="rId41"/>
    <p:sldId id="346" r:id="rId42"/>
    <p:sldId id="348" r:id="rId43"/>
    <p:sldId id="349" r:id="rId44"/>
    <p:sldId id="350" r:id="rId45"/>
    <p:sldId id="326" r:id="rId46"/>
    <p:sldId id="327" r:id="rId47"/>
    <p:sldId id="311" r:id="rId48"/>
    <p:sldId id="296"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456"/>
    <a:srgbClr val="011E40"/>
    <a:srgbClr val="377189"/>
    <a:srgbClr val="4678BC"/>
    <a:srgbClr val="AF1F8E"/>
    <a:srgbClr val="58B7DD"/>
    <a:srgbClr val="CCD2EB"/>
    <a:srgbClr val="FFDD7F"/>
    <a:srgbClr val="C8E9E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4"/>
  </p:normalViewPr>
  <p:slideViewPr>
    <p:cSldViewPr snapToGrid="0" snapToObjects="1">
      <p:cViewPr varScale="1">
        <p:scale>
          <a:sx n="83" d="100"/>
          <a:sy n="83" d="100"/>
        </p:scale>
        <p:origin x="14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4A2DB6B-4107-C442-93EA-D3B7DC26088D}" type="datetimeFigureOut">
              <a:rPr lang="en-US"/>
              <a:pPr>
                <a:defRPr/>
              </a:pPr>
              <a:t>4/15/2021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2A39758-D81F-DD4F-B41A-3BDF9CA74FBB}" type="slidenum">
              <a:rPr lang="en-US"/>
              <a:pPr>
                <a:defRPr/>
              </a:pPr>
              <a:t>‹#›</a:t>
            </a:fld>
            <a:endParaRPr lang="en-US"/>
          </a:p>
        </p:txBody>
      </p:sp>
    </p:spTree>
    <p:extLst>
      <p:ext uri="{BB962C8B-B14F-4D97-AF65-F5344CB8AC3E}">
        <p14:creationId xmlns:p14="http://schemas.microsoft.com/office/powerpoint/2010/main" val="2389854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F809B4C-8405-AF40-AC98-5813D05650E0}" type="datetimeFigureOut">
              <a:rPr lang="en-US"/>
              <a:pPr>
                <a:defRPr/>
              </a:pPr>
              <a:t>4/15/2021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F02E666-C731-BC47-9584-F0828BE0C40E}" type="slidenum">
              <a:rPr lang="en-US"/>
              <a:pPr>
                <a:defRPr/>
              </a:pPr>
              <a:t>‹#›</a:t>
            </a:fld>
            <a:endParaRPr lang="en-US"/>
          </a:p>
        </p:txBody>
      </p:sp>
    </p:spTree>
    <p:extLst>
      <p:ext uri="{BB962C8B-B14F-4D97-AF65-F5344CB8AC3E}">
        <p14:creationId xmlns:p14="http://schemas.microsoft.com/office/powerpoint/2010/main" val="132155181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Vegan/</a:t>
            </a:r>
            <a:r>
              <a:rPr lang="en-US" dirty="0" err="1" smtClean="0"/>
              <a:t>Vegetrian</a:t>
            </a:r>
            <a:r>
              <a:rPr lang="en-US" dirty="0" smtClean="0"/>
              <a:t>,</a:t>
            </a:r>
            <a:r>
              <a:rPr lang="en-US" baseline="0" dirty="0" smtClean="0"/>
              <a:t> may be deficient. B12 deficiency is common.</a:t>
            </a:r>
            <a:endParaRPr lang="en-US" dirty="0"/>
          </a:p>
        </p:txBody>
      </p:sp>
      <p:sp>
        <p:nvSpPr>
          <p:cNvPr id="4" name="Slide Number Placeholder 3"/>
          <p:cNvSpPr>
            <a:spLocks noGrp="1"/>
          </p:cNvSpPr>
          <p:nvPr>
            <p:ph type="sldNum" sz="quarter" idx="10"/>
          </p:nvPr>
        </p:nvSpPr>
        <p:spPr/>
        <p:txBody>
          <a:bodyPr/>
          <a:lstStyle/>
          <a:p>
            <a:pPr>
              <a:defRPr/>
            </a:pPr>
            <a:fld id="{DF02E666-C731-BC47-9584-F0828BE0C40E}" type="slidenum">
              <a:rPr lang="en-US" smtClean="0"/>
              <a:pPr>
                <a:defRPr/>
              </a:pPr>
              <a:t>16</a:t>
            </a:fld>
            <a:endParaRPr lang="en-US"/>
          </a:p>
        </p:txBody>
      </p:sp>
    </p:spTree>
    <p:extLst>
      <p:ext uri="{BB962C8B-B14F-4D97-AF65-F5344CB8AC3E}">
        <p14:creationId xmlns:p14="http://schemas.microsoft.com/office/powerpoint/2010/main" val="255332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evidence</a:t>
            </a:r>
            <a:r>
              <a:rPr lang="en-US" baseline="0" dirty="0" smtClean="0"/>
              <a:t> that cruciferous vegetables exert </a:t>
            </a:r>
            <a:r>
              <a:rPr lang="en-US" baseline="0" dirty="0" err="1" smtClean="0"/>
              <a:t>anticarcinogenic</a:t>
            </a:r>
            <a:r>
              <a:rPr lang="en-US" baseline="0" dirty="0" smtClean="0"/>
              <a:t> effects against urothelial cancer</a:t>
            </a:r>
            <a:endParaRPr lang="en-US" dirty="0"/>
          </a:p>
        </p:txBody>
      </p:sp>
      <p:sp>
        <p:nvSpPr>
          <p:cNvPr id="4" name="Slide Number Placeholder 3"/>
          <p:cNvSpPr>
            <a:spLocks noGrp="1"/>
          </p:cNvSpPr>
          <p:nvPr>
            <p:ph type="sldNum" sz="quarter" idx="10"/>
          </p:nvPr>
        </p:nvSpPr>
        <p:spPr/>
        <p:txBody>
          <a:bodyPr/>
          <a:lstStyle/>
          <a:p>
            <a:pPr>
              <a:defRPr/>
            </a:pPr>
            <a:fld id="{DF02E666-C731-BC47-9584-F0828BE0C40E}" type="slidenum">
              <a:rPr lang="en-US" smtClean="0"/>
              <a:pPr>
                <a:defRPr/>
              </a:pPr>
              <a:t>19</a:t>
            </a:fld>
            <a:endParaRPr lang="en-US"/>
          </a:p>
        </p:txBody>
      </p:sp>
    </p:spTree>
    <p:extLst>
      <p:ext uri="{BB962C8B-B14F-4D97-AF65-F5344CB8AC3E}">
        <p14:creationId xmlns:p14="http://schemas.microsoft.com/office/powerpoint/2010/main" val="364896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A and C. polyphenols, lycopene, </a:t>
            </a:r>
            <a:r>
              <a:rPr lang="en-US" dirty="0" err="1" smtClean="0"/>
              <a:t>anthocyanins</a:t>
            </a:r>
            <a:r>
              <a:rPr lang="en-US" dirty="0" smtClean="0"/>
              <a:t>. Orange: beta carotene, a and c. yellow; c fiber magnesium,</a:t>
            </a:r>
            <a:r>
              <a:rPr lang="en-US" baseline="0" dirty="0" smtClean="0"/>
              <a:t> </a:t>
            </a:r>
            <a:r>
              <a:rPr lang="en-US" baseline="0" dirty="0" err="1" smtClean="0"/>
              <a:t>leutoein</a:t>
            </a:r>
            <a:r>
              <a:rPr lang="en-US" baseline="0" dirty="0" smtClean="0"/>
              <a:t>. Green: folate, C, fiber, magnesium, indoles, </a:t>
            </a:r>
            <a:r>
              <a:rPr lang="en-US" baseline="0" dirty="0" err="1" smtClean="0"/>
              <a:t>leuteins</a:t>
            </a:r>
            <a:r>
              <a:rPr lang="en-US" baseline="0" dirty="0" smtClean="0"/>
              <a:t>. Blue/Purple: antioxidants, C, </a:t>
            </a:r>
            <a:r>
              <a:rPr lang="en-US" baseline="0" dirty="0" err="1" smtClean="0"/>
              <a:t>Fiber,polyphenols</a:t>
            </a:r>
            <a:r>
              <a:rPr lang="en-US" baseline="0" dirty="0" smtClean="0"/>
              <a:t>.</a:t>
            </a:r>
          </a:p>
          <a:p>
            <a:r>
              <a:rPr lang="en-US" baseline="0" dirty="0" smtClean="0"/>
              <a:t>White/tan/brown: C, potassium allyl </a:t>
            </a:r>
            <a:r>
              <a:rPr lang="en-US" baseline="0" dirty="0" err="1" smtClean="0"/>
              <a:t>sulphides</a:t>
            </a:r>
            <a:endParaRPr lang="en-US" dirty="0"/>
          </a:p>
        </p:txBody>
      </p:sp>
      <p:sp>
        <p:nvSpPr>
          <p:cNvPr id="4" name="Slide Number Placeholder 3"/>
          <p:cNvSpPr>
            <a:spLocks noGrp="1"/>
          </p:cNvSpPr>
          <p:nvPr>
            <p:ph type="sldNum" sz="quarter" idx="10"/>
          </p:nvPr>
        </p:nvSpPr>
        <p:spPr/>
        <p:txBody>
          <a:bodyPr/>
          <a:lstStyle/>
          <a:p>
            <a:pPr>
              <a:defRPr/>
            </a:pPr>
            <a:fld id="{DF02E666-C731-BC47-9584-F0828BE0C40E}" type="slidenum">
              <a:rPr lang="en-US" smtClean="0"/>
              <a:pPr>
                <a:defRPr/>
              </a:pPr>
              <a:t>20</a:t>
            </a:fld>
            <a:endParaRPr lang="en-US"/>
          </a:p>
        </p:txBody>
      </p:sp>
    </p:spTree>
    <p:extLst>
      <p:ext uri="{BB962C8B-B14F-4D97-AF65-F5344CB8AC3E}">
        <p14:creationId xmlns:p14="http://schemas.microsoft.com/office/powerpoint/2010/main" val="244103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EGCG:</a:t>
            </a:r>
            <a:r>
              <a:rPr lang="en-US" baseline="0" dirty="0" smtClean="0"/>
              <a:t> </a:t>
            </a:r>
            <a:r>
              <a:rPr lang="en-US" baseline="0" dirty="0" err="1" smtClean="0"/>
              <a:t>epigollacatechin</a:t>
            </a:r>
            <a:r>
              <a:rPr lang="en-US" baseline="0" dirty="0" smtClean="0"/>
              <a:t> </a:t>
            </a:r>
            <a:r>
              <a:rPr lang="en-US" baseline="0" dirty="0" err="1" smtClean="0"/>
              <a:t>gallate</a:t>
            </a:r>
            <a:r>
              <a:rPr lang="en-US" baseline="0" dirty="0" smtClean="0"/>
              <a:t>. A polyphenol with strong antioxidant </a:t>
            </a:r>
            <a:r>
              <a:rPr lang="en-US" baseline="0" dirty="0" err="1" smtClean="0"/>
              <a:t>activtiy</a:t>
            </a:r>
            <a:endParaRPr lang="en-US" dirty="0"/>
          </a:p>
        </p:txBody>
      </p:sp>
      <p:sp>
        <p:nvSpPr>
          <p:cNvPr id="4" name="Slide Number Placeholder 3"/>
          <p:cNvSpPr>
            <a:spLocks noGrp="1"/>
          </p:cNvSpPr>
          <p:nvPr>
            <p:ph type="sldNum" sz="quarter" idx="10"/>
          </p:nvPr>
        </p:nvSpPr>
        <p:spPr/>
        <p:txBody>
          <a:bodyPr/>
          <a:lstStyle/>
          <a:p>
            <a:pPr>
              <a:defRPr/>
            </a:pPr>
            <a:fld id="{DF02E666-C731-BC47-9584-F0828BE0C40E}" type="slidenum">
              <a:rPr lang="en-US" smtClean="0"/>
              <a:pPr>
                <a:defRPr/>
              </a:pPr>
              <a:t>24</a:t>
            </a:fld>
            <a:endParaRPr lang="en-US"/>
          </a:p>
        </p:txBody>
      </p:sp>
    </p:spTree>
    <p:extLst>
      <p:ext uri="{BB962C8B-B14F-4D97-AF65-F5344CB8AC3E}">
        <p14:creationId xmlns:p14="http://schemas.microsoft.com/office/powerpoint/2010/main" val="49269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02E666-C731-BC47-9584-F0828BE0C40E}" type="slidenum">
              <a:rPr lang="en-US" smtClean="0"/>
              <a:pPr>
                <a:defRPr/>
              </a:pPr>
              <a:t>31</a:t>
            </a:fld>
            <a:endParaRPr lang="en-US"/>
          </a:p>
        </p:txBody>
      </p:sp>
    </p:spTree>
    <p:extLst>
      <p:ext uri="{BB962C8B-B14F-4D97-AF65-F5344CB8AC3E}">
        <p14:creationId xmlns:p14="http://schemas.microsoft.com/office/powerpoint/2010/main" val="1638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02E666-C731-BC47-9584-F0828BE0C40E}" type="slidenum">
              <a:rPr lang="en-US" smtClean="0"/>
              <a:pPr>
                <a:defRPr/>
              </a:pPr>
              <a:t>34</a:t>
            </a:fld>
            <a:endParaRPr lang="en-US"/>
          </a:p>
        </p:txBody>
      </p:sp>
    </p:spTree>
    <p:extLst>
      <p:ext uri="{BB962C8B-B14F-4D97-AF65-F5344CB8AC3E}">
        <p14:creationId xmlns:p14="http://schemas.microsoft.com/office/powerpoint/2010/main" val="2996071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Soluble fiber = dissolves in water. Helps bulk your stool. Turns to gel to slow digestion Oatmeal, nuts, beans, apples,</a:t>
            </a:r>
            <a:r>
              <a:rPr lang="en-US" baseline="0" dirty="0" smtClean="0"/>
              <a:t> blueberries.</a:t>
            </a:r>
            <a:endParaRPr lang="en-US" dirty="0"/>
          </a:p>
        </p:txBody>
      </p:sp>
      <p:sp>
        <p:nvSpPr>
          <p:cNvPr id="4" name="Slide Number Placeholder 3"/>
          <p:cNvSpPr>
            <a:spLocks noGrp="1"/>
          </p:cNvSpPr>
          <p:nvPr>
            <p:ph type="sldNum" sz="quarter" idx="10"/>
          </p:nvPr>
        </p:nvSpPr>
        <p:spPr/>
        <p:txBody>
          <a:bodyPr/>
          <a:lstStyle/>
          <a:p>
            <a:pPr>
              <a:defRPr/>
            </a:pPr>
            <a:fld id="{DF02E666-C731-BC47-9584-F0828BE0C40E}" type="slidenum">
              <a:rPr lang="en-US" smtClean="0"/>
              <a:pPr>
                <a:defRPr/>
              </a:pPr>
              <a:t>38</a:t>
            </a:fld>
            <a:endParaRPr lang="en-US"/>
          </a:p>
        </p:txBody>
      </p:sp>
    </p:spTree>
    <p:extLst>
      <p:ext uri="{BB962C8B-B14F-4D97-AF65-F5344CB8AC3E}">
        <p14:creationId xmlns:p14="http://schemas.microsoft.com/office/powerpoint/2010/main" val="130652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Insoluble fiber does</a:t>
            </a:r>
            <a:r>
              <a:rPr lang="en-US" baseline="0" dirty="0" smtClean="0"/>
              <a:t> not dissolve in water and </a:t>
            </a:r>
            <a:r>
              <a:rPr lang="en-US" baseline="0" smtClean="0"/>
              <a:t>its presence </a:t>
            </a:r>
            <a:r>
              <a:rPr lang="en-US" baseline="0" dirty="0" smtClean="0"/>
              <a:t>speeds up the movement and processing of waste, preventing constipation. Sources: whole grains, fruit with seeds, beans</a:t>
            </a:r>
            <a:endParaRPr lang="en-US" dirty="0"/>
          </a:p>
        </p:txBody>
      </p:sp>
      <p:sp>
        <p:nvSpPr>
          <p:cNvPr id="4" name="Slide Number Placeholder 3"/>
          <p:cNvSpPr>
            <a:spLocks noGrp="1"/>
          </p:cNvSpPr>
          <p:nvPr>
            <p:ph type="sldNum" sz="quarter" idx="10"/>
          </p:nvPr>
        </p:nvSpPr>
        <p:spPr/>
        <p:txBody>
          <a:bodyPr/>
          <a:lstStyle/>
          <a:p>
            <a:pPr>
              <a:defRPr/>
            </a:pPr>
            <a:fld id="{DF02E666-C731-BC47-9584-F0828BE0C40E}" type="slidenum">
              <a:rPr lang="en-US" smtClean="0"/>
              <a:pPr>
                <a:defRPr/>
              </a:pPr>
              <a:t>39</a:t>
            </a:fld>
            <a:endParaRPr lang="en-US"/>
          </a:p>
        </p:txBody>
      </p:sp>
    </p:spTree>
    <p:extLst>
      <p:ext uri="{BB962C8B-B14F-4D97-AF65-F5344CB8AC3E}">
        <p14:creationId xmlns:p14="http://schemas.microsoft.com/office/powerpoint/2010/main" val="336495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3" descr="molecule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905003"/>
            <a:ext cx="8001000" cy="2593975"/>
          </a:xfrm>
        </p:spPr>
        <p:txBody>
          <a:bodyPr anchor="b"/>
          <a:lstStyle>
            <a:lvl1pPr>
              <a:defRPr sz="4000" b="1">
                <a:ln>
                  <a:noFill/>
                </a:ln>
                <a:solidFill>
                  <a:srgbClr val="15245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8001000" cy="1066800"/>
          </a:xfrm>
        </p:spPr>
        <p:txBody>
          <a:bodyPr>
            <a:normAutofit/>
          </a:bodyPr>
          <a:lstStyle>
            <a:lvl1pPr marL="0" indent="0" algn="l">
              <a:buNone/>
              <a:defRPr sz="2000">
                <a:solidFill>
                  <a:srgbClr val="58B7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SKCC head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Tree>
    <p:extLst>
      <p:ext uri="{BB962C8B-B14F-4D97-AF65-F5344CB8AC3E}">
        <p14:creationId xmlns:p14="http://schemas.microsoft.com/office/powerpoint/2010/main" val="51985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molecule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905003"/>
            <a:ext cx="8001000" cy="2593975"/>
          </a:xfrm>
        </p:spPr>
        <p:txBody>
          <a:bodyPr anchor="b"/>
          <a:lstStyle>
            <a:lvl1pPr>
              <a:defRPr sz="4000" b="1">
                <a:ln>
                  <a:noFill/>
                </a:ln>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8001000" cy="1066800"/>
          </a:xfrm>
        </p:spPr>
        <p:txBody>
          <a:bodyPr>
            <a:normAutofit/>
          </a:bodyPr>
          <a:lstStyle>
            <a:lvl1pPr marL="0" indent="0" algn="l">
              <a:buNone/>
              <a:defRPr sz="2000">
                <a:solidFill>
                  <a:srgbClr val="58B7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SKCC header revers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44"/>
            <a:ext cx="8229600" cy="1169753"/>
          </a:xfrm>
        </p:spPr>
        <p:txBody>
          <a:bodyPr/>
          <a:lstStyle>
            <a:lvl1pPr>
              <a:defRPr>
                <a:solidFill>
                  <a:srgbClr val="FFDD7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46504"/>
            <a:ext cx="8229600" cy="4389120"/>
          </a:xfrm>
        </p:spPr>
        <p:txBody>
          <a:bodyPr/>
          <a:lstStyle>
            <a:lvl1pPr>
              <a:buClr>
                <a:srgbClr val="FCAF17"/>
              </a:buClr>
              <a:defRPr>
                <a:solidFill>
                  <a:schemeClr val="tx1"/>
                </a:solidFill>
              </a:defRPr>
            </a:lvl1pPr>
            <a:lvl2pPr>
              <a:buClr>
                <a:srgbClr val="FCAF17"/>
              </a:buClr>
              <a:defRPr>
                <a:solidFill>
                  <a:schemeClr val="tx1"/>
                </a:solidFill>
              </a:defRPr>
            </a:lvl2pPr>
            <a:lvl3pPr>
              <a:buClr>
                <a:srgbClr val="FCAF17"/>
              </a:buClr>
              <a:defRPr>
                <a:solidFill>
                  <a:schemeClr val="tx1"/>
                </a:solidFill>
              </a:defRPr>
            </a:lvl3pPr>
            <a:lvl4pPr>
              <a:buClr>
                <a:srgbClr val="FCAF17"/>
              </a:buClr>
              <a:defRPr>
                <a:solidFill>
                  <a:schemeClr val="tx1"/>
                </a:solidFill>
              </a:defRPr>
            </a:lvl4pPr>
            <a:lvl5pPr>
              <a:buClr>
                <a:srgbClr val="FCAF17"/>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BBB6C6BE-C630-C747-A770-DA6883465F96}" type="slidenum">
              <a:rPr lang="en-US" smtClean="0"/>
              <a:pPr/>
              <a:t>‹#›</a:t>
            </a:fld>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7"/>
          <p:cNvSpPr>
            <a:spLocks noGrp="1"/>
          </p:cNvSpPr>
          <p:nvPr>
            <p:ph type="title"/>
          </p:nvPr>
        </p:nvSpPr>
        <p:spPr>
          <a:xfrm>
            <a:off x="0" y="2088413"/>
            <a:ext cx="9144000" cy="2438400"/>
          </a:xfrm>
          <a:solidFill>
            <a:srgbClr val="58B7DD">
              <a:alpha val="24000"/>
            </a:srgbClr>
          </a:solidFill>
          <a:ln>
            <a:noFill/>
          </a:ln>
        </p:spPr>
        <p:txBody>
          <a:bodyPr anchor="ctr"/>
          <a:lstStyle>
            <a:lvl1pPr marL="457200">
              <a:defRPr sz="3600">
                <a:solidFill>
                  <a:srgbClr val="58B7DD"/>
                </a:solidFill>
              </a:defRPr>
            </a:lvl1pPr>
          </a:lstStyle>
          <a:p>
            <a:r>
              <a:rPr lang="en-US" dirty="0" smtClean="0"/>
              <a:t>Click to edit Master title style</a:t>
            </a:r>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44"/>
            <a:ext cx="8229600" cy="1120676"/>
          </a:xfrm>
        </p:spPr>
        <p:txBody>
          <a:bodyPr/>
          <a:lstStyle>
            <a:lvl1pPr>
              <a:defRPr>
                <a:solidFill>
                  <a:srgbClr val="FFDD7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199" y="1746504"/>
            <a:ext cx="4023360" cy="438912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3440" y="1746503"/>
            <a:ext cx="4023360" cy="438912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p>
            <a:fld id="{BBB6C6BE-C630-C747-A770-DA6883465F96}" type="slidenum">
              <a:rPr lang="en-US" smtClean="0"/>
              <a:pPr/>
              <a:t>‹#›</a:t>
            </a:fld>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itle 1"/>
          <p:cNvSpPr txBox="1">
            <a:spLocks/>
          </p:cNvSpPr>
          <p:nvPr userDrawn="1"/>
        </p:nvSpPr>
        <p:spPr>
          <a:xfrm>
            <a:off x="4648200" y="466725"/>
            <a:ext cx="4022725" cy="1120775"/>
          </a:xfrm>
          <a:prstGeom prst="rect">
            <a:avLst/>
          </a:prstGeom>
        </p:spPr>
        <p:txBody>
          <a:bodyPr/>
          <a:lstStyle>
            <a:lvl1pPr algn="l" defTabSz="914400" rtl="0" eaLnBrk="1" latinLnBrk="0" hangingPunct="1">
              <a:spcBef>
                <a:spcPct val="0"/>
              </a:spcBef>
              <a:buNone/>
              <a:defRPr sz="2800" kern="1200" cap="none" spc="0" baseline="0">
                <a:ln>
                  <a:noFill/>
                </a:ln>
                <a:solidFill>
                  <a:srgbClr val="FFDD7F"/>
                </a:solidFill>
                <a:effectLst/>
                <a:latin typeface="+mj-lt"/>
                <a:ea typeface="+mj-ea"/>
                <a:cs typeface="+mj-cs"/>
              </a:defRPr>
            </a:lvl1pPr>
          </a:lstStyle>
          <a:p>
            <a:pPr fontAlgn="auto">
              <a:spcAft>
                <a:spcPts val="0"/>
              </a:spcAft>
              <a:defRPr/>
            </a:pPr>
            <a:r>
              <a:rPr lang="en-US" sz="2400" dirty="0" smtClean="0"/>
              <a:t>Click to edit Master title style</a:t>
            </a:r>
            <a:endParaRPr lang="en-US" sz="2400" dirty="0"/>
          </a:p>
        </p:txBody>
      </p:sp>
      <p:sp>
        <p:nvSpPr>
          <p:cNvPr id="3" name="Content Placeholder 2"/>
          <p:cNvSpPr>
            <a:spLocks noGrp="1"/>
          </p:cNvSpPr>
          <p:nvPr>
            <p:ph sz="half" idx="1"/>
          </p:nvPr>
        </p:nvSpPr>
        <p:spPr>
          <a:xfrm>
            <a:off x="457199" y="1746504"/>
            <a:ext cx="4023360" cy="438912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3440" y="1746503"/>
            <a:ext cx="4023360" cy="438912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57200" y="466725"/>
            <a:ext cx="4023359" cy="1169988"/>
          </a:xfrm>
        </p:spPr>
        <p:txBody>
          <a:bodyPr/>
          <a:lstStyle>
            <a:lvl1pPr>
              <a:defRPr sz="2400"/>
            </a:lvl1p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BBB6C6BE-C630-C747-A770-DA6883465F96}" type="slidenum">
              <a:rPr lang="en-US" smtClean="0"/>
              <a:pPr/>
              <a:t>‹#›</a:t>
            </a:fld>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8B7DD"/>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BB6C6BE-C630-C747-A770-DA6883465F96}" type="slidenum">
              <a:rPr lang="en-US" smtClean="0"/>
              <a:pPr/>
              <a:t>‹#›</a:t>
            </a:fld>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81903"/>
            <a:ext cx="8242300" cy="594627"/>
          </a:xfrm>
        </p:spPr>
        <p:txBody>
          <a:bodyPr anchor="b"/>
          <a:lstStyle>
            <a:lvl1pPr algn="ctr">
              <a:defRPr sz="2200" b="1">
                <a:ln>
                  <a:noFill/>
                </a:ln>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466343"/>
            <a:ext cx="8242300" cy="4515560"/>
          </a:xfrm>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457200" y="5582626"/>
            <a:ext cx="8242300" cy="612648"/>
          </a:xfrm>
        </p:spPr>
        <p:txBody>
          <a:bodyPr>
            <a:normAutofit/>
          </a:bodyPr>
          <a:lstStyle>
            <a:lvl1pPr marL="0" indent="0" algn="ctr">
              <a:buNone/>
              <a:defRPr sz="1600">
                <a:solidFill>
                  <a:srgbClr val="4678B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p>
            <a:fld id="{BBB6C6BE-C630-C747-A770-DA6883465F96}" type="slidenum">
              <a:rPr lang="en-US" smtClean="0"/>
              <a:pPr/>
              <a:t>‹#›</a:t>
            </a:fld>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descr="molecule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SKCC NCI 4C HR 60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89529" y="2683764"/>
            <a:ext cx="2964942" cy="1490472"/>
          </a:xfrm>
          <a:prstGeom prst="rect">
            <a:avLst/>
          </a:prstGeom>
        </p:spPr>
      </p:pic>
      <p:pic>
        <p:nvPicPr>
          <p:cNvPr id="2" name="Picture 1" descr="cancer end footer reverse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029200"/>
            <a:ext cx="9144000" cy="914400"/>
          </a:xfrm>
          <a:prstGeom prst="rect">
            <a:avLst/>
          </a:prstGeom>
        </p:spPr>
      </p:pic>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BB6C6BE-C630-C747-A770-DA6883465F96}" type="slidenum">
              <a:rPr lang="en-US" smtClean="0"/>
              <a:pPr/>
              <a:t>‹#›</a:t>
            </a:fld>
            <a:endParaRPr lang="en-US" dirty="0"/>
          </a:p>
        </p:txBody>
      </p:sp>
    </p:spTree>
    <p:extLst>
      <p:ext uri="{BB962C8B-B14F-4D97-AF65-F5344CB8AC3E}">
        <p14:creationId xmlns:p14="http://schemas.microsoft.com/office/powerpoint/2010/main" val="175896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44"/>
            <a:ext cx="8229600" cy="1170432"/>
          </a:xfrm>
          <a:prstGeom prst="rect">
            <a:avLst/>
          </a:prstGeom>
        </p:spPr>
        <p:txBody>
          <a:bodyPr/>
          <a:lstStyle>
            <a:lvl1pPr>
              <a:defRPr>
                <a:solidFill>
                  <a:srgbClr val="FCAF17"/>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420676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7"/>
          <p:cNvSpPr>
            <a:spLocks noGrp="1"/>
          </p:cNvSpPr>
          <p:nvPr>
            <p:ph type="title"/>
          </p:nvPr>
        </p:nvSpPr>
        <p:spPr>
          <a:xfrm>
            <a:off x="0" y="2088413"/>
            <a:ext cx="9144000" cy="2438400"/>
          </a:xfrm>
          <a:prstGeom prst="rect">
            <a:avLst/>
          </a:prstGeom>
          <a:solidFill>
            <a:srgbClr val="58B7DD">
              <a:alpha val="24000"/>
            </a:srgbClr>
          </a:solidFill>
          <a:ln>
            <a:noFill/>
          </a:ln>
        </p:spPr>
        <p:txBody>
          <a:bodyPr anchor="ctr"/>
          <a:lstStyle>
            <a:lvl1pPr marL="457200">
              <a:defRPr sz="3600">
                <a:solidFill>
                  <a:srgbClr val="58B7D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72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44"/>
            <a:ext cx="8229600" cy="1170432"/>
          </a:xfrm>
          <a:prstGeom prst="rect">
            <a:avLst/>
          </a:prstGeom>
        </p:spPr>
        <p:txBody>
          <a:bodyPr/>
          <a:lstStyle>
            <a:lvl1pPr>
              <a:defRPr>
                <a:solidFill>
                  <a:srgbClr val="FCAF17"/>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199" y="1746504"/>
            <a:ext cx="4023360" cy="438912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3440" y="1746504"/>
            <a:ext cx="4023360" cy="438912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142078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1"/>
          <p:cNvSpPr txBox="1">
            <a:spLocks/>
          </p:cNvSpPr>
          <p:nvPr userDrawn="1"/>
        </p:nvSpPr>
        <p:spPr>
          <a:xfrm>
            <a:off x="4648200" y="466725"/>
            <a:ext cx="4022725" cy="1169988"/>
          </a:xfrm>
          <a:prstGeom prst="rect">
            <a:avLst/>
          </a:prstGeom>
        </p:spPr>
        <p:txBody>
          <a:bodyPr/>
          <a:lstStyle>
            <a:lvl1pPr algn="l" defTabSz="914400" rtl="0" eaLnBrk="1" latinLnBrk="0" hangingPunct="1">
              <a:spcBef>
                <a:spcPct val="0"/>
              </a:spcBef>
              <a:buNone/>
              <a:defRPr sz="2800" kern="1200" cap="none" spc="0" baseline="0">
                <a:ln>
                  <a:noFill/>
                </a:ln>
                <a:solidFill>
                  <a:srgbClr val="FCAF17"/>
                </a:solidFill>
                <a:effectLst/>
                <a:latin typeface="+mj-lt"/>
                <a:ea typeface="+mj-ea"/>
                <a:cs typeface="+mj-cs"/>
              </a:defRPr>
            </a:lvl1pPr>
          </a:lstStyle>
          <a:p>
            <a:pPr fontAlgn="auto">
              <a:spcAft>
                <a:spcPts val="0"/>
              </a:spcAft>
              <a:defRPr/>
            </a:pPr>
            <a:r>
              <a:rPr lang="en-US" sz="2400" dirty="0" smtClean="0">
                <a:latin typeface="Trebuchet MS"/>
              </a:rPr>
              <a:t>Click to edit Master title style</a:t>
            </a:r>
            <a:endParaRPr lang="en-US" sz="2400" dirty="0">
              <a:latin typeface="Trebuchet MS"/>
            </a:endParaRPr>
          </a:p>
        </p:txBody>
      </p:sp>
      <p:sp>
        <p:nvSpPr>
          <p:cNvPr id="11" name="Content Placeholder 2"/>
          <p:cNvSpPr>
            <a:spLocks noGrp="1"/>
          </p:cNvSpPr>
          <p:nvPr>
            <p:ph sz="half" idx="13"/>
          </p:nvPr>
        </p:nvSpPr>
        <p:spPr>
          <a:xfrm>
            <a:off x="457199" y="1746504"/>
            <a:ext cx="4023360" cy="438912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4"/>
          </p:nvPr>
        </p:nvSpPr>
        <p:spPr>
          <a:xfrm>
            <a:off x="4663440" y="1746504"/>
            <a:ext cx="4023360" cy="438912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457200" y="466344"/>
            <a:ext cx="4023359" cy="1170432"/>
          </a:xfrm>
          <a:prstGeom prst="rect">
            <a:avLst/>
          </a:prstGeom>
        </p:spPr>
        <p:txBody>
          <a:bodyPr anchor="t" anchorCtr="0"/>
          <a:lstStyle>
            <a:lvl1pPr>
              <a:defRPr sz="2400">
                <a:solidFill>
                  <a:srgbClr val="FCAF17"/>
                </a:solidFill>
              </a:defRPr>
            </a:lvl1pPr>
          </a:lstStyle>
          <a:p>
            <a:r>
              <a:rPr lang="en-US" dirty="0" smtClean="0"/>
              <a:t>Click to edit Master title style</a:t>
            </a:r>
            <a:endParaRPr lang="en-US" dirty="0"/>
          </a:p>
        </p:txBody>
      </p:sp>
      <p:sp>
        <p:nvSpPr>
          <p:cNvPr id="2" name="Slide Number Placeholder 1"/>
          <p:cNvSpPr>
            <a:spLocks noGrp="1"/>
          </p:cNvSpPr>
          <p:nvPr>
            <p:ph type="sldNum" sz="quarter" idx="15"/>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21032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6725"/>
            <a:ext cx="8229600" cy="1169988"/>
          </a:xfrm>
          <a:prstGeom prst="rect">
            <a:avLst/>
          </a:prstGeom>
        </p:spPr>
        <p:txBody>
          <a:bodyPr/>
          <a:lstStyle>
            <a:lvl1pPr>
              <a:defRPr>
                <a:solidFill>
                  <a:srgbClr val="FCAF17"/>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95298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81903"/>
            <a:ext cx="8252882" cy="594627"/>
          </a:xfrm>
          <a:prstGeom prst="rect">
            <a:avLst/>
          </a:prstGeom>
        </p:spPr>
        <p:txBody>
          <a:bodyPr anchor="b"/>
          <a:lstStyle>
            <a:lvl1pPr algn="ctr">
              <a:defRPr sz="2200" b="1">
                <a:ln>
                  <a:noFill/>
                </a:ln>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199" y="466344"/>
            <a:ext cx="8252883" cy="4515559"/>
          </a:xfrm>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457200" y="5582626"/>
            <a:ext cx="8252882" cy="612648"/>
          </a:xfrm>
        </p:spPr>
        <p:txBody>
          <a:bodyPr>
            <a:normAutofit/>
          </a:bodyPr>
          <a:lstStyle>
            <a:lvl1pPr marL="0" indent="0" algn="ctr">
              <a:buNone/>
              <a:defRPr sz="1600">
                <a:solidFill>
                  <a:srgbClr val="58B7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388045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descr="molecule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SKCC NCI 4C HP 60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89529" y="2683764"/>
            <a:ext cx="2964942" cy="1490472"/>
          </a:xfrm>
          <a:prstGeom prst="rect">
            <a:avLst/>
          </a:prstGeom>
        </p:spPr>
      </p:pic>
      <p:pic>
        <p:nvPicPr>
          <p:cNvPr id="6" name="Picture 5" descr="footer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029200"/>
            <a:ext cx="9144000" cy="914400"/>
          </a:xfrm>
          <a:prstGeom prst="rect">
            <a:avLst/>
          </a:prstGeom>
        </p:spPr>
      </p:pic>
    </p:spTree>
    <p:extLst>
      <p:ext uri="{BB962C8B-B14F-4D97-AF65-F5344CB8AC3E}">
        <p14:creationId xmlns:p14="http://schemas.microsoft.com/office/powerpoint/2010/main" val="2437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E5DF327-E424-B74E-B684-C5CD8716DA49}" type="slidenum">
              <a:rPr lang="en-US" smtClean="0"/>
              <a:pPr/>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ooters6.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5943600"/>
            <a:ext cx="9144000" cy="914400"/>
          </a:xfrm>
          <a:prstGeom prst="rect">
            <a:avLst/>
          </a:prstGeom>
        </p:spPr>
      </p:pic>
      <p:sp>
        <p:nvSpPr>
          <p:cNvPr id="26627" name="Text Placeholder 2"/>
          <p:cNvSpPr>
            <a:spLocks noGrp="1"/>
          </p:cNvSpPr>
          <p:nvPr>
            <p:ph type="body" idx="1"/>
          </p:nvPr>
        </p:nvSpPr>
        <p:spPr bwMode="auto">
          <a:xfrm>
            <a:off x="457200" y="1746251"/>
            <a:ext cx="8229600" cy="421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65125"/>
            <a:ext cx="8229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Slide Number Placeholder 3"/>
          <p:cNvSpPr>
            <a:spLocks noGrp="1"/>
          </p:cNvSpPr>
          <p:nvPr>
            <p:ph type="sldNum" sz="quarter" idx="4"/>
          </p:nvPr>
        </p:nvSpPr>
        <p:spPr>
          <a:xfrm>
            <a:off x="6553200" y="6217920"/>
            <a:ext cx="2133600" cy="365125"/>
          </a:xfrm>
          <a:prstGeom prst="rect">
            <a:avLst/>
          </a:prstGeom>
        </p:spPr>
        <p:txBody>
          <a:bodyPr vert="horz" lIns="91440" tIns="0" rIns="91440" bIns="45720" rtlCol="0" anchor="t" anchorCtr="0"/>
          <a:lstStyle>
            <a:lvl1pPr algn="r">
              <a:defRPr sz="800">
                <a:solidFill>
                  <a:schemeClr val="tx1">
                    <a:tint val="75000"/>
                  </a:schemeClr>
                </a:solidFill>
              </a:defRPr>
            </a:lvl1pPr>
          </a:lstStyle>
          <a:p>
            <a:fld id="{2E5DF327-E424-B74E-B684-C5CD8716DA4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40" r:id="rId1"/>
    <p:sldLayoutId id="2147483922" r:id="rId2"/>
    <p:sldLayoutId id="2147483924" r:id="rId3"/>
    <p:sldLayoutId id="2147483925" r:id="rId4"/>
    <p:sldLayoutId id="2147483936" r:id="rId5"/>
    <p:sldLayoutId id="2147483926" r:id="rId6"/>
    <p:sldLayoutId id="2147483937" r:id="rId7"/>
    <p:sldLayoutId id="2147483927" r:id="rId8"/>
    <p:sldLayoutId id="2147483950" r:id="rId9"/>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kern="1200">
          <a:solidFill>
            <a:srgbClr val="FCAF17"/>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rgbClr val="58B7DD"/>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rgbClr val="58B7DD"/>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58B7DD"/>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58B7DD"/>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58B7DD"/>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11E40"/>
        </a:solidFill>
        <a:effectLst/>
      </p:bgPr>
    </p:bg>
    <p:spTree>
      <p:nvGrpSpPr>
        <p:cNvPr id="1" name=""/>
        <p:cNvGrpSpPr/>
        <p:nvPr/>
      </p:nvGrpSpPr>
      <p:grpSpPr>
        <a:xfrm>
          <a:off x="0" y="0"/>
          <a:ext cx="0" cy="0"/>
          <a:chOff x="0" y="0"/>
          <a:chExt cx="0" cy="0"/>
        </a:xfrm>
      </p:grpSpPr>
      <p:pic>
        <p:nvPicPr>
          <p:cNvPr id="4" name="Picture 3" descr="footers reversed6.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5943600"/>
            <a:ext cx="9144000" cy="914400"/>
          </a:xfrm>
          <a:prstGeom prst="rect">
            <a:avLst/>
          </a:prstGeom>
        </p:spPr>
      </p:pic>
      <p:sp>
        <p:nvSpPr>
          <p:cNvPr id="1026" name="Title Placeholder 1"/>
          <p:cNvSpPr>
            <a:spLocks noGrp="1"/>
          </p:cNvSpPr>
          <p:nvPr>
            <p:ph type="title"/>
          </p:nvPr>
        </p:nvSpPr>
        <p:spPr bwMode="auto">
          <a:xfrm>
            <a:off x="457200" y="466725"/>
            <a:ext cx="8229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746250"/>
            <a:ext cx="82296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4"/>
          </p:nvPr>
        </p:nvSpPr>
        <p:spPr>
          <a:xfrm>
            <a:off x="6553200" y="6217920"/>
            <a:ext cx="2133600" cy="365125"/>
          </a:xfrm>
          <a:prstGeom prst="rect">
            <a:avLst/>
          </a:prstGeom>
        </p:spPr>
        <p:txBody>
          <a:bodyPr vert="horz" lIns="91440" tIns="0" rIns="91440" bIns="45720" rtlCol="0" anchor="t" anchorCtr="0"/>
          <a:lstStyle>
            <a:lvl1pPr algn="r">
              <a:defRPr sz="800">
                <a:solidFill>
                  <a:schemeClr val="tx1">
                    <a:tint val="75000"/>
                  </a:schemeClr>
                </a:solidFill>
              </a:defRPr>
            </a:lvl1pPr>
          </a:lstStyle>
          <a:p>
            <a:fld id="{BBB6C6BE-C630-C747-A770-DA6883465F96}" type="slidenum">
              <a:rPr lang="en-US" smtClean="0"/>
              <a:pPr/>
              <a:t>‹#›</a:t>
            </a:fld>
            <a:endParaRPr lang="en-US" dirty="0"/>
          </a:p>
        </p:txBody>
      </p:sp>
    </p:spTree>
    <p:extLst>
      <p:ext uri="{BB962C8B-B14F-4D97-AF65-F5344CB8AC3E}">
        <p14:creationId xmlns:p14="http://schemas.microsoft.com/office/powerpoint/2010/main" val="1760294189"/>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9" r:id="rId7"/>
    <p:sldLayoutId id="2147483948" r:id="rId8"/>
    <p:sldLayoutId id="2147483951" r:id="rId9"/>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kern="1200">
          <a:solidFill>
            <a:srgbClr val="FFDD7F"/>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FDD7F"/>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FDD7F"/>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FDD7F"/>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FDD7F"/>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FDD7F"/>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FDD7F"/>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FDD7F"/>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FDD7F"/>
          </a:solidFill>
          <a:latin typeface="Trebuchet MS"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rgbClr val="FCAF17"/>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rgbClr val="FCAF17"/>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FCAF17"/>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FCAF17"/>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FCAF17"/>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hyperlink" Target="https://www.mskcc.org/cancer-care/diagnosis-treatment/symptom-management/integrative-medicine/herbs/searc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78398" y="1978025"/>
            <a:ext cx="8001000" cy="2593975"/>
          </a:xfrm>
        </p:spPr>
        <p:txBody>
          <a:bodyPr anchor="ctr"/>
          <a:lstStyle/>
          <a:p>
            <a:pPr algn="ctr"/>
            <a:r>
              <a:rPr lang="en-US" dirty="0" smtClean="0"/>
              <a:t>Fighting Cancer with Your Fork</a:t>
            </a:r>
            <a:endParaRPr lang="en-US" dirty="0"/>
          </a:p>
        </p:txBody>
      </p:sp>
      <p:sp>
        <p:nvSpPr>
          <p:cNvPr id="7" name="Subtitle 6"/>
          <p:cNvSpPr>
            <a:spLocks noGrp="1"/>
          </p:cNvSpPr>
          <p:nvPr>
            <p:ph type="subTitle" idx="1"/>
          </p:nvPr>
        </p:nvSpPr>
        <p:spPr/>
        <p:txBody>
          <a:bodyPr/>
          <a:lstStyle/>
          <a:p>
            <a:r>
              <a:rPr lang="en-US" dirty="0" smtClean="0">
                <a:solidFill>
                  <a:srgbClr val="002060"/>
                </a:solidFill>
              </a:rPr>
              <a:t>Jacqueline Stulb RD, CSO, LDN </a:t>
            </a:r>
            <a:endParaRPr lang="en-US" dirty="0">
              <a:solidFill>
                <a:srgbClr val="002060"/>
              </a:solidFill>
            </a:endParaRPr>
          </a:p>
          <a:p>
            <a:r>
              <a:rPr lang="en-US" dirty="0">
                <a:solidFill>
                  <a:srgbClr val="002060"/>
                </a:solidFill>
              </a:rPr>
              <a:t>Registered Dietitian Nutritionist</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Macronutrients- Carbohydrates</a:t>
            </a:r>
            <a:endParaRPr lang="en-US" dirty="0"/>
          </a:p>
        </p:txBody>
      </p:sp>
      <p:sp>
        <p:nvSpPr>
          <p:cNvPr id="3" name="Content Placeholder 2"/>
          <p:cNvSpPr>
            <a:spLocks noGrp="1"/>
          </p:cNvSpPr>
          <p:nvPr>
            <p:ph idx="1"/>
          </p:nvPr>
        </p:nvSpPr>
        <p:spPr/>
        <p:txBody>
          <a:bodyPr/>
          <a:lstStyle/>
          <a:p>
            <a:endParaRPr lang="en-US" sz="1000" dirty="0"/>
          </a:p>
          <a:p>
            <a:r>
              <a:rPr lang="en-US" sz="2400" dirty="0" smtClean="0"/>
              <a:t>Complex Carbohydrates- slower digestion, more nutrients – fiber, antioxidants, phytochemicals</a:t>
            </a:r>
          </a:p>
          <a:p>
            <a:pPr lvl="1"/>
            <a:r>
              <a:rPr lang="en-US" sz="2200" dirty="0" smtClean="0"/>
              <a:t>Fruits, vegetables, beans, potato</a:t>
            </a:r>
          </a:p>
          <a:p>
            <a:pPr lvl="1"/>
            <a:r>
              <a:rPr lang="en-US" sz="2200" dirty="0" smtClean="0"/>
              <a:t>Whole grains – oats, rice, whole wheat, quinoa, barley</a:t>
            </a:r>
          </a:p>
          <a:p>
            <a:pPr lvl="1"/>
            <a:r>
              <a:rPr lang="en-US" sz="2200" dirty="0" smtClean="0"/>
              <a:t>Aim for 2 ½ cups of vegetables and fruits daily</a:t>
            </a:r>
          </a:p>
          <a:p>
            <a:pPr lvl="1"/>
            <a:r>
              <a:rPr lang="en-US" sz="2200" dirty="0" smtClean="0"/>
              <a:t>Aim for 5 servings of whole grains</a:t>
            </a:r>
            <a:endParaRPr lang="en-US" sz="2200" dirty="0"/>
          </a:p>
          <a:p>
            <a:pPr lvl="1"/>
            <a:r>
              <a:rPr lang="en-US" sz="2200" dirty="0" smtClean="0"/>
              <a:t>Fiber</a:t>
            </a:r>
          </a:p>
          <a:p>
            <a:pPr lvl="2"/>
            <a:r>
              <a:rPr lang="en-US" sz="2000" dirty="0" smtClean="0"/>
              <a:t>Insoluble – pushes things through intestines</a:t>
            </a:r>
          </a:p>
          <a:p>
            <a:pPr lvl="2"/>
            <a:r>
              <a:rPr lang="en-US" sz="2000" dirty="0" smtClean="0"/>
              <a:t>Soluble – helps absorb water in intestines</a:t>
            </a:r>
          </a:p>
          <a:p>
            <a:pPr lvl="1"/>
            <a:endParaRPr lang="en-US" sz="2200" dirty="0" smtClean="0"/>
          </a:p>
          <a:p>
            <a:endParaRPr lang="en-US" sz="2200" dirty="0" smtClean="0"/>
          </a:p>
          <a:p>
            <a:endParaRPr lang="en-US" dirty="0"/>
          </a:p>
        </p:txBody>
      </p:sp>
    </p:spTree>
    <p:extLst>
      <p:ext uri="{BB962C8B-B14F-4D97-AF65-F5344CB8AC3E}">
        <p14:creationId xmlns:p14="http://schemas.microsoft.com/office/powerpoint/2010/main" val="2623848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Macronutrients- Protein</a:t>
            </a:r>
            <a:endParaRPr lang="en-US" dirty="0"/>
          </a:p>
        </p:txBody>
      </p:sp>
      <p:sp>
        <p:nvSpPr>
          <p:cNvPr id="3" name="Content Placeholder 2"/>
          <p:cNvSpPr>
            <a:spLocks noGrp="1"/>
          </p:cNvSpPr>
          <p:nvPr>
            <p:ph idx="1"/>
          </p:nvPr>
        </p:nvSpPr>
        <p:spPr/>
        <p:txBody>
          <a:bodyPr/>
          <a:lstStyle/>
          <a:p>
            <a:pPr lvl="1"/>
            <a:endParaRPr lang="en-US" sz="2200" dirty="0" smtClean="0"/>
          </a:p>
          <a:p>
            <a:endParaRPr lang="en-US" sz="2200" dirty="0" smtClean="0"/>
          </a:p>
          <a:p>
            <a:endParaRPr lang="en-US" dirty="0"/>
          </a:p>
        </p:txBody>
      </p:sp>
      <p:sp>
        <p:nvSpPr>
          <p:cNvPr id="4" name="Content Placeholder 2"/>
          <p:cNvSpPr txBox="1">
            <a:spLocks/>
          </p:cNvSpPr>
          <p:nvPr/>
        </p:nvSpPr>
        <p:spPr bwMode="auto">
          <a:xfrm>
            <a:off x="609600" y="1477079"/>
            <a:ext cx="8229600" cy="447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rgbClr val="58B7DD"/>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rgbClr val="58B7DD"/>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58B7DD"/>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58B7DD"/>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58B7DD"/>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defTabSz="914400"/>
            <a:r>
              <a:rPr lang="en-US" sz="2200" dirty="0" smtClean="0"/>
              <a:t>Important for enzyme and hormones, building and repairing tissue, immunity</a:t>
            </a:r>
          </a:p>
          <a:p>
            <a:pPr lvl="1" defTabSz="914400"/>
            <a:r>
              <a:rPr lang="en-US" sz="2200" dirty="0" smtClean="0"/>
              <a:t>Higher needs during treatment (1-1.5g/kg)</a:t>
            </a:r>
          </a:p>
          <a:p>
            <a:pPr lvl="1" defTabSz="914400"/>
            <a:r>
              <a:rPr lang="en-US" sz="2200" dirty="0" smtClean="0"/>
              <a:t>Sources of Protein</a:t>
            </a:r>
          </a:p>
          <a:p>
            <a:pPr lvl="2" defTabSz="914400"/>
            <a:r>
              <a:rPr lang="en-US" sz="2000" dirty="0"/>
              <a:t>Plant sources - tofu, soy, nuts, seeds, beans, quinoa</a:t>
            </a:r>
          </a:p>
          <a:p>
            <a:pPr lvl="2" defTabSz="914400"/>
            <a:r>
              <a:rPr lang="en-US" sz="2000" dirty="0" smtClean="0"/>
              <a:t>Poultry</a:t>
            </a:r>
          </a:p>
          <a:p>
            <a:pPr lvl="2" defTabSz="914400"/>
            <a:r>
              <a:rPr lang="en-US" sz="2000" dirty="0" smtClean="0"/>
              <a:t>Eggs</a:t>
            </a:r>
          </a:p>
          <a:p>
            <a:pPr lvl="2" defTabSz="914400"/>
            <a:r>
              <a:rPr lang="en-US" sz="2000" dirty="0" smtClean="0"/>
              <a:t>Dairy products- milk, yogurt, cheese, cottage cheese</a:t>
            </a:r>
          </a:p>
          <a:p>
            <a:pPr lvl="2" defTabSz="914400"/>
            <a:r>
              <a:rPr lang="en-US" sz="2000" dirty="0"/>
              <a:t>Red Meat- beef, pork, lamb </a:t>
            </a:r>
            <a:r>
              <a:rPr lang="en-US" sz="2000" dirty="0">
                <a:solidFill>
                  <a:srgbClr val="FF0000"/>
                </a:solidFill>
              </a:rPr>
              <a:t>(limit to 18oz weekly</a:t>
            </a:r>
            <a:r>
              <a:rPr lang="en-US" sz="2000" dirty="0" smtClean="0">
                <a:solidFill>
                  <a:srgbClr val="FF0000"/>
                </a:solidFill>
              </a:rPr>
              <a:t>)</a:t>
            </a:r>
            <a:endParaRPr lang="en-US" sz="2000" dirty="0" smtClean="0"/>
          </a:p>
          <a:p>
            <a:pPr lvl="2" defTabSz="914400"/>
            <a:r>
              <a:rPr lang="en-US" sz="2000" dirty="0" smtClean="0"/>
              <a:t>Processed meat –sausage, bacon, hot dogs, cold cuts </a:t>
            </a:r>
            <a:r>
              <a:rPr lang="en-US" sz="2000" dirty="0" smtClean="0">
                <a:solidFill>
                  <a:srgbClr val="FF0000"/>
                </a:solidFill>
              </a:rPr>
              <a:t>(avoid)</a:t>
            </a:r>
          </a:p>
          <a:p>
            <a:pPr lvl="1" defTabSz="914400"/>
            <a:r>
              <a:rPr lang="en-US" sz="2200" dirty="0" smtClean="0"/>
              <a:t>Choose lean cuts, plant sources more often</a:t>
            </a:r>
          </a:p>
          <a:p>
            <a:pPr lvl="1" defTabSz="914400"/>
            <a:r>
              <a:rPr lang="en-US" sz="2200" dirty="0" smtClean="0"/>
              <a:t>Avoid cooking at high heat</a:t>
            </a:r>
          </a:p>
          <a:p>
            <a:pPr defTabSz="914400"/>
            <a:endParaRPr lang="en-US" dirty="0"/>
          </a:p>
        </p:txBody>
      </p:sp>
    </p:spTree>
    <p:extLst>
      <p:ext uri="{BB962C8B-B14F-4D97-AF65-F5344CB8AC3E}">
        <p14:creationId xmlns:p14="http://schemas.microsoft.com/office/powerpoint/2010/main" val="753940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3"/>
            <a:ext cx="8229600" cy="1170432"/>
          </a:xfrm>
        </p:spPr>
        <p:txBody>
          <a:bodyPr/>
          <a:lstStyle/>
          <a:p>
            <a:r>
              <a:rPr lang="en-US" sz="3600" dirty="0" smtClean="0"/>
              <a:t>Macronutrients- Fats</a:t>
            </a:r>
            <a:endParaRPr lang="en-US" dirty="0"/>
          </a:p>
        </p:txBody>
      </p:sp>
      <p:sp>
        <p:nvSpPr>
          <p:cNvPr id="3" name="Content Placeholder 2"/>
          <p:cNvSpPr>
            <a:spLocks noGrp="1"/>
          </p:cNvSpPr>
          <p:nvPr>
            <p:ph idx="1"/>
          </p:nvPr>
        </p:nvSpPr>
        <p:spPr>
          <a:xfrm>
            <a:off x="147782" y="1422400"/>
            <a:ext cx="5651134" cy="4746905"/>
          </a:xfrm>
        </p:spPr>
        <p:txBody>
          <a:bodyPr/>
          <a:lstStyle/>
          <a:p>
            <a:pPr lvl="1"/>
            <a:r>
              <a:rPr lang="en-US" sz="2200" dirty="0" smtClean="0"/>
              <a:t>Helps absorb fat soluble vitamins</a:t>
            </a:r>
          </a:p>
          <a:p>
            <a:pPr lvl="1"/>
            <a:r>
              <a:rPr lang="en-US" sz="2200" dirty="0" smtClean="0"/>
              <a:t>Monounsaturated/Polyunsaturated fats- heart healthy fats</a:t>
            </a:r>
          </a:p>
          <a:p>
            <a:pPr lvl="2"/>
            <a:r>
              <a:rPr lang="en-US" sz="2000" dirty="0" smtClean="0"/>
              <a:t>Avocado, nuts, seeds, fish, olive oil</a:t>
            </a:r>
          </a:p>
          <a:p>
            <a:pPr lvl="2"/>
            <a:r>
              <a:rPr lang="en-US" dirty="0" smtClean="0"/>
              <a:t>Omega 3 – salmon, sardines, walnuts, flaxseeds, canola oil</a:t>
            </a:r>
          </a:p>
          <a:p>
            <a:pPr lvl="2"/>
            <a:r>
              <a:rPr lang="en-US" dirty="0" smtClean="0"/>
              <a:t>Omega 6 fats – safflower, soybean, sunflower, corn oils</a:t>
            </a:r>
            <a:endParaRPr lang="en-US" sz="2200" dirty="0"/>
          </a:p>
          <a:p>
            <a:pPr lvl="1"/>
            <a:r>
              <a:rPr lang="en-US" sz="2200" dirty="0" smtClean="0"/>
              <a:t>Saturated fats</a:t>
            </a:r>
          </a:p>
          <a:p>
            <a:pPr lvl="2"/>
            <a:r>
              <a:rPr lang="en-US" sz="2000" dirty="0" smtClean="0"/>
              <a:t>Red meat, coconut oil, whole milk, cheese, commercially prepared baked goods</a:t>
            </a:r>
          </a:p>
          <a:p>
            <a:pPr lvl="2"/>
            <a:r>
              <a:rPr lang="en-US" sz="2000" dirty="0" smtClean="0"/>
              <a:t>Limit to 10% of total fats</a:t>
            </a:r>
          </a:p>
          <a:p>
            <a:pPr lvl="2"/>
            <a:endParaRPr lang="en-US" sz="2000" dirty="0" smtClean="0"/>
          </a:p>
          <a:p>
            <a:endParaRPr lang="en-US" sz="2200" dirty="0" smtClean="0"/>
          </a:p>
          <a:p>
            <a:endParaRPr lang="en-US" dirty="0"/>
          </a:p>
        </p:txBody>
      </p:sp>
      <p:pic>
        <p:nvPicPr>
          <p:cNvPr id="1026" name="Picture 2" descr="DIETARY FAT CHART - Manitoba Canola Gr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711" y="0"/>
            <a:ext cx="3486507" cy="446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309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a:xfrm>
            <a:off x="457200" y="1376797"/>
            <a:ext cx="8229600" cy="4213116"/>
          </a:xfrm>
        </p:spPr>
        <p:txBody>
          <a:bodyPr/>
          <a:lstStyle/>
          <a:p>
            <a:endParaRPr lang="en-US" sz="2400" dirty="0" smtClean="0"/>
          </a:p>
          <a:p>
            <a:endParaRPr lang="en-US" sz="24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293" y="4216292"/>
            <a:ext cx="2619375" cy="1743075"/>
          </a:xfrm>
          <a:prstGeom prst="rect">
            <a:avLst/>
          </a:prstGeom>
        </p:spPr>
      </p:pic>
      <p:sp>
        <p:nvSpPr>
          <p:cNvPr id="8" name="Content Placeholder 2"/>
          <p:cNvSpPr txBox="1">
            <a:spLocks/>
          </p:cNvSpPr>
          <p:nvPr/>
        </p:nvSpPr>
        <p:spPr bwMode="auto">
          <a:xfrm>
            <a:off x="147782" y="1422401"/>
            <a:ext cx="8539018" cy="44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rgbClr val="58B7DD"/>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rgbClr val="58B7DD"/>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58B7DD"/>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58B7DD"/>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58B7DD"/>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defTabSz="914400"/>
            <a:r>
              <a:rPr lang="en-US" sz="2200" dirty="0" smtClean="0"/>
              <a:t>Hydration is important for cells to function properly</a:t>
            </a:r>
          </a:p>
          <a:p>
            <a:pPr lvl="1" defTabSz="914400"/>
            <a:r>
              <a:rPr lang="en-US" sz="2000" dirty="0" smtClean="0"/>
              <a:t>Aim for at least 64 </a:t>
            </a:r>
            <a:r>
              <a:rPr lang="en-US" sz="2000" dirty="0" err="1" smtClean="0"/>
              <a:t>oz</a:t>
            </a:r>
            <a:r>
              <a:rPr lang="en-US" sz="2000" dirty="0" smtClean="0"/>
              <a:t> or 2 liters daily</a:t>
            </a:r>
          </a:p>
          <a:p>
            <a:pPr lvl="1" defTabSz="914400"/>
            <a:r>
              <a:rPr lang="en-US" dirty="0" smtClean="0"/>
              <a:t>Increase fluids if diarrhea or vomiting to prevent dehydration</a:t>
            </a:r>
          </a:p>
          <a:p>
            <a:pPr lvl="2" defTabSz="914400"/>
            <a:r>
              <a:rPr lang="en-US" dirty="0" smtClean="0"/>
              <a:t>Add electrolyte rich beverages to prevent low levels</a:t>
            </a:r>
          </a:p>
          <a:p>
            <a:pPr lvl="1" defTabSz="914400"/>
            <a:r>
              <a:rPr lang="en-US" dirty="0" smtClean="0"/>
              <a:t>Increase fluids if constipated to help facilitate bowel movement</a:t>
            </a:r>
          </a:p>
          <a:p>
            <a:pPr lvl="1" defTabSz="914400"/>
            <a:r>
              <a:rPr lang="en-US" sz="2000" dirty="0" smtClean="0"/>
              <a:t>Water isn’t the only source of hydration</a:t>
            </a:r>
          </a:p>
          <a:p>
            <a:pPr lvl="2" defTabSz="914400"/>
            <a:r>
              <a:rPr lang="en-US" dirty="0" smtClean="0"/>
              <a:t>Moist foods will provide fluids as well</a:t>
            </a:r>
          </a:p>
          <a:p>
            <a:pPr lvl="3" defTabSz="914400"/>
            <a:r>
              <a:rPr lang="en-US" dirty="0" smtClean="0"/>
              <a:t>Soups, juice, milk, ice cream, gelatin</a:t>
            </a:r>
          </a:p>
        </p:txBody>
      </p:sp>
    </p:spTree>
    <p:extLst>
      <p:ext uri="{BB962C8B-B14F-4D97-AF65-F5344CB8AC3E}">
        <p14:creationId xmlns:p14="http://schemas.microsoft.com/office/powerpoint/2010/main" val="1018350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Vitamins/Mineral/Antioxidants</a:t>
            </a:r>
            <a:endParaRPr lang="en-US" dirty="0"/>
          </a:p>
        </p:txBody>
      </p:sp>
      <p:sp>
        <p:nvSpPr>
          <p:cNvPr id="3" name="Content Placeholder 2"/>
          <p:cNvSpPr>
            <a:spLocks noGrp="1"/>
          </p:cNvSpPr>
          <p:nvPr>
            <p:ph idx="1"/>
          </p:nvPr>
        </p:nvSpPr>
        <p:spPr/>
        <p:txBody>
          <a:bodyPr/>
          <a:lstStyle/>
          <a:p>
            <a:r>
              <a:rPr lang="en-US" sz="2400" dirty="0" smtClean="0"/>
              <a:t>Taking supplements is not recommended during treatment</a:t>
            </a:r>
          </a:p>
          <a:p>
            <a:pPr lvl="1"/>
            <a:r>
              <a:rPr lang="en-US" sz="2200" dirty="0" smtClean="0"/>
              <a:t>Most haven’t been studied enough to determine if there are interactions with medications</a:t>
            </a:r>
          </a:p>
          <a:p>
            <a:pPr lvl="1"/>
            <a:r>
              <a:rPr lang="en-US" sz="2200" dirty="0" smtClean="0"/>
              <a:t>Some high doses have been shown to be harmful</a:t>
            </a:r>
            <a:endParaRPr lang="en-US" sz="2400" dirty="0" smtClean="0"/>
          </a:p>
          <a:p>
            <a:r>
              <a:rPr lang="en-US" sz="2400" dirty="0" smtClean="0"/>
              <a:t>Antioxidants:  </a:t>
            </a:r>
          </a:p>
          <a:p>
            <a:pPr lvl="1"/>
            <a:r>
              <a:rPr lang="en-US" sz="2200" dirty="0" smtClean="0"/>
              <a:t>Protect cells from oxidative damage</a:t>
            </a:r>
          </a:p>
          <a:p>
            <a:pPr lvl="2"/>
            <a:r>
              <a:rPr lang="en-US" sz="2000" dirty="0" smtClean="0"/>
              <a:t>May protect cancer cells as well as healthy cells</a:t>
            </a:r>
          </a:p>
          <a:p>
            <a:pPr lvl="1"/>
            <a:r>
              <a:rPr lang="en-US" sz="2200" dirty="0" smtClean="0"/>
              <a:t>Vitamins A, C, E, selenium, zinc, and some enzymes</a:t>
            </a:r>
            <a:endParaRPr lang="en-US" sz="2200" dirty="0"/>
          </a:p>
          <a:p>
            <a:pPr marL="114300" indent="0" algn="ctr">
              <a:buNone/>
            </a:pPr>
            <a:endParaRPr lang="en-US" sz="1400" dirty="0"/>
          </a:p>
          <a:p>
            <a:pPr marL="114300" indent="0" algn="ctr">
              <a:buNone/>
            </a:pPr>
            <a:r>
              <a:rPr lang="en-US" sz="2400" i="1" dirty="0" smtClean="0">
                <a:solidFill>
                  <a:srgbClr val="FF0000"/>
                </a:solidFill>
              </a:rPr>
              <a:t>Bottom Line: Go </a:t>
            </a:r>
            <a:r>
              <a:rPr lang="en-US" sz="2400" i="1" dirty="0">
                <a:solidFill>
                  <a:srgbClr val="FF0000"/>
                </a:solidFill>
              </a:rPr>
              <a:t>for the whole </a:t>
            </a:r>
            <a:r>
              <a:rPr lang="en-US" sz="2400" i="1" dirty="0" smtClean="0">
                <a:solidFill>
                  <a:srgbClr val="FF0000"/>
                </a:solidFill>
              </a:rPr>
              <a:t>foods!</a:t>
            </a:r>
            <a:endParaRPr lang="en-US" sz="2400" i="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982" y="103396"/>
            <a:ext cx="1533380" cy="1533380"/>
          </a:xfrm>
          <a:prstGeom prst="rect">
            <a:avLst/>
          </a:prstGeom>
        </p:spPr>
      </p:pic>
    </p:spTree>
    <p:extLst>
      <p:ext uri="{BB962C8B-B14F-4D97-AF65-F5344CB8AC3E}">
        <p14:creationId xmlns:p14="http://schemas.microsoft.com/office/powerpoint/2010/main" val="1341073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Soluble Vitamins</a:t>
            </a:r>
            <a:endParaRPr lang="en-US" dirty="0"/>
          </a:p>
        </p:txBody>
      </p:sp>
      <p:sp>
        <p:nvSpPr>
          <p:cNvPr id="3" name="Content Placeholder 2"/>
          <p:cNvSpPr>
            <a:spLocks noGrp="1"/>
          </p:cNvSpPr>
          <p:nvPr>
            <p:ph idx="1"/>
          </p:nvPr>
        </p:nvSpPr>
        <p:spPr/>
        <p:txBody>
          <a:bodyPr/>
          <a:lstStyle/>
          <a:p>
            <a:r>
              <a:rPr lang="en-US" dirty="0" smtClean="0"/>
              <a:t>Dissolved in water and readily available in tissues for immediate use</a:t>
            </a:r>
          </a:p>
          <a:p>
            <a:r>
              <a:rPr lang="en-US" b="1" dirty="0" smtClean="0"/>
              <a:t>Includes B Complex group and Vitamin C</a:t>
            </a:r>
          </a:p>
          <a:p>
            <a:pPr lvl="1"/>
            <a:r>
              <a:rPr lang="en-US" b="1" dirty="0" smtClean="0"/>
              <a:t>B1 (Thiamine): </a:t>
            </a:r>
            <a:r>
              <a:rPr lang="en-US" dirty="0" smtClean="0"/>
              <a:t>helps to release energy from foods. Sources: legumes, whole grains, salmon</a:t>
            </a:r>
          </a:p>
          <a:p>
            <a:pPr lvl="1"/>
            <a:r>
              <a:rPr lang="en-US" b="1" dirty="0" smtClean="0"/>
              <a:t>B2 (Riboflavin): </a:t>
            </a:r>
            <a:r>
              <a:rPr lang="en-US" dirty="0" smtClean="0"/>
              <a:t>Helps promote good vision/healthy skin. Sources: nuts, dairy products, broccoli, green leafy vegetables</a:t>
            </a:r>
          </a:p>
          <a:p>
            <a:pPr lvl="1"/>
            <a:r>
              <a:rPr lang="en-US" b="1" dirty="0" smtClean="0"/>
              <a:t>B3 (Niacin): </a:t>
            </a:r>
            <a:r>
              <a:rPr lang="en-US" dirty="0" smtClean="0"/>
              <a:t>aids in digestion, metabolism and enzyme function. Sources: Liver, chicken, tuna, salmon, peanuts, avocado</a:t>
            </a:r>
          </a:p>
          <a:p>
            <a:pPr lvl="1"/>
            <a:r>
              <a:rPr lang="en-US" b="1" dirty="0" smtClean="0"/>
              <a:t>B5 (Pantothenic acid): </a:t>
            </a:r>
            <a:r>
              <a:rPr lang="en-US" dirty="0" smtClean="0"/>
              <a:t>Aids in metabolism and formation of hormones. Sources: Fortified breakfast cereals, shitake mushrooms, sunflower seeds, avocado, eggs, Greek yogurt</a:t>
            </a:r>
            <a:endParaRPr lang="en-US" dirty="0"/>
          </a:p>
        </p:txBody>
      </p:sp>
    </p:spTree>
    <p:extLst>
      <p:ext uri="{BB962C8B-B14F-4D97-AF65-F5344CB8AC3E}">
        <p14:creationId xmlns:p14="http://schemas.microsoft.com/office/powerpoint/2010/main" val="1016169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78" y="316511"/>
            <a:ext cx="7949821" cy="570593"/>
          </a:xfrm>
        </p:spPr>
        <p:txBody>
          <a:bodyPr/>
          <a:lstStyle/>
          <a:p>
            <a:r>
              <a:rPr lang="en-US" dirty="0" smtClean="0"/>
              <a:t>Water Soluble Vitamins</a:t>
            </a:r>
            <a:endParaRPr lang="en-US" dirty="0"/>
          </a:p>
        </p:txBody>
      </p:sp>
      <p:sp>
        <p:nvSpPr>
          <p:cNvPr id="3" name="Content Placeholder 2"/>
          <p:cNvSpPr>
            <a:spLocks noGrp="1"/>
          </p:cNvSpPr>
          <p:nvPr>
            <p:ph idx="1"/>
          </p:nvPr>
        </p:nvSpPr>
        <p:spPr>
          <a:xfrm>
            <a:off x="334370" y="887104"/>
            <a:ext cx="8229600" cy="4995743"/>
          </a:xfrm>
        </p:spPr>
        <p:txBody>
          <a:bodyPr/>
          <a:lstStyle/>
          <a:p>
            <a:r>
              <a:rPr lang="en-US" b="1" dirty="0" smtClean="0"/>
              <a:t>B6 (Pyridoxine): </a:t>
            </a:r>
            <a:r>
              <a:rPr lang="en-US" dirty="0" smtClean="0"/>
              <a:t>Aids in protein metabolism and production of RBC and hemoglobin. Sources: nuts, whole grains, bananas, poultry</a:t>
            </a:r>
          </a:p>
          <a:p>
            <a:r>
              <a:rPr lang="en-US" b="1" dirty="0" smtClean="0"/>
              <a:t>B7 (Biotin): </a:t>
            </a:r>
            <a:r>
              <a:rPr lang="en-US" dirty="0" smtClean="0"/>
              <a:t>helps release energy from carbohydrates and aids in metabolism. Sources: eggs, salmon, nuts and seeds, sweet potato</a:t>
            </a:r>
          </a:p>
          <a:p>
            <a:r>
              <a:rPr lang="en-US" b="1" dirty="0" smtClean="0"/>
              <a:t>B9 (Folic Acid): </a:t>
            </a:r>
            <a:r>
              <a:rPr lang="en-US" dirty="0" smtClean="0"/>
              <a:t>Aids in protein metabolism and RBC formation. Sources: leafy green vegetables, chickpeas, fortified breakfast cereals</a:t>
            </a:r>
          </a:p>
          <a:p>
            <a:r>
              <a:rPr lang="en-US" b="1" dirty="0" smtClean="0"/>
              <a:t>B12</a:t>
            </a:r>
            <a:r>
              <a:rPr lang="en-US" dirty="0" smtClean="0"/>
              <a:t>: Aids in production of RBC and DNA. Sources: meat, eggs, dairy, poultry</a:t>
            </a:r>
          </a:p>
          <a:p>
            <a:r>
              <a:rPr lang="en-US" b="1" dirty="0" smtClean="0"/>
              <a:t>Vitamin C (Ascorbic acid): </a:t>
            </a:r>
            <a:r>
              <a:rPr lang="en-US" dirty="0" smtClean="0"/>
              <a:t>Aids in iron production, collagen synthesis and wound healing. Sources: citrus fruits, </a:t>
            </a:r>
            <a:r>
              <a:rPr lang="en-US" dirty="0" smtClean="0"/>
              <a:t>peppers</a:t>
            </a:r>
            <a:r>
              <a:rPr lang="en-US" dirty="0" smtClean="0"/>
              <a:t>, strawberries</a:t>
            </a:r>
            <a:endParaRPr lang="en-US" dirty="0"/>
          </a:p>
        </p:txBody>
      </p:sp>
    </p:spTree>
    <p:extLst>
      <p:ext uri="{BB962C8B-B14F-4D97-AF65-F5344CB8AC3E}">
        <p14:creationId xmlns:p14="http://schemas.microsoft.com/office/powerpoint/2010/main" val="41109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Soluble Vitamins</a:t>
            </a:r>
            <a:endParaRPr lang="en-US" dirty="0"/>
          </a:p>
        </p:txBody>
      </p:sp>
      <p:sp>
        <p:nvSpPr>
          <p:cNvPr id="3" name="Content Placeholder 2"/>
          <p:cNvSpPr>
            <a:spLocks noGrp="1"/>
          </p:cNvSpPr>
          <p:nvPr>
            <p:ph idx="1"/>
          </p:nvPr>
        </p:nvSpPr>
        <p:spPr/>
        <p:txBody>
          <a:bodyPr/>
          <a:lstStyle/>
          <a:p>
            <a:r>
              <a:rPr lang="en-US" dirty="0" smtClean="0"/>
              <a:t>Dissolved in fats</a:t>
            </a:r>
          </a:p>
          <a:p>
            <a:r>
              <a:rPr lang="en-US" b="1" dirty="0" smtClean="0"/>
              <a:t>Vitamin A</a:t>
            </a:r>
            <a:r>
              <a:rPr lang="en-US" dirty="0" smtClean="0"/>
              <a:t>: Contributes to immune and cellular function and bone and tooth formation. Sources: butter, whole milk, egg yolks, fortified cereals</a:t>
            </a:r>
          </a:p>
          <a:p>
            <a:r>
              <a:rPr lang="en-US" b="1" dirty="0" smtClean="0"/>
              <a:t>Vitamin D: </a:t>
            </a:r>
            <a:r>
              <a:rPr lang="en-US" dirty="0" smtClean="0"/>
              <a:t>Promotes intestinal absorption of Calcium and Phosphorus and influences bone mineralization. Sources: sunlight, egg yolks, fatty fish, fortified milk and cereal</a:t>
            </a:r>
          </a:p>
          <a:p>
            <a:r>
              <a:rPr lang="en-US" b="1" dirty="0" smtClean="0"/>
              <a:t>Vitamin E: </a:t>
            </a:r>
            <a:r>
              <a:rPr lang="en-US" dirty="0" smtClean="0"/>
              <a:t>Antioxidant to help fight infection and keep RBC s healthy. Sources: vegetable oil, nuts, seeds</a:t>
            </a:r>
          </a:p>
          <a:p>
            <a:r>
              <a:rPr lang="en-US" b="1" dirty="0" smtClean="0"/>
              <a:t>Vitamin K</a:t>
            </a:r>
            <a:r>
              <a:rPr lang="en-US" dirty="0" smtClean="0"/>
              <a:t>: Important for blood clotting. Sources: green, leafy vegetables, dairy products, meat</a:t>
            </a:r>
            <a:endParaRPr lang="en-US" dirty="0"/>
          </a:p>
        </p:txBody>
      </p:sp>
    </p:spTree>
    <p:extLst>
      <p:ext uri="{BB962C8B-B14F-4D97-AF65-F5344CB8AC3E}">
        <p14:creationId xmlns:p14="http://schemas.microsoft.com/office/powerpoint/2010/main" val="3172969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a:t>
            </a:r>
            <a:endParaRPr lang="en-US" dirty="0"/>
          </a:p>
        </p:txBody>
      </p:sp>
      <p:sp>
        <p:nvSpPr>
          <p:cNvPr id="3" name="Content Placeholder 2"/>
          <p:cNvSpPr>
            <a:spLocks noGrp="1"/>
          </p:cNvSpPr>
          <p:nvPr>
            <p:ph idx="1"/>
          </p:nvPr>
        </p:nvSpPr>
        <p:spPr/>
        <p:txBody>
          <a:bodyPr/>
          <a:lstStyle/>
          <a:p>
            <a:r>
              <a:rPr lang="en-US" dirty="0" smtClean="0"/>
              <a:t>Mineral in the body</a:t>
            </a:r>
          </a:p>
          <a:p>
            <a:r>
              <a:rPr lang="en-US" dirty="0" smtClean="0"/>
              <a:t>Component of hemoglobin</a:t>
            </a:r>
          </a:p>
          <a:p>
            <a:r>
              <a:rPr lang="en-US" b="1" dirty="0" err="1" smtClean="0"/>
              <a:t>Heme</a:t>
            </a:r>
            <a:r>
              <a:rPr lang="en-US" b="1" dirty="0" smtClean="0"/>
              <a:t> Iron</a:t>
            </a:r>
            <a:r>
              <a:rPr lang="en-US" dirty="0" smtClean="0"/>
              <a:t>: Better absorbed than non </a:t>
            </a:r>
            <a:r>
              <a:rPr lang="en-US" dirty="0" err="1" smtClean="0"/>
              <a:t>heme</a:t>
            </a:r>
            <a:r>
              <a:rPr lang="en-US" dirty="0" smtClean="0"/>
              <a:t> iron. Animal sources (claims, liver, red meat, sardines)</a:t>
            </a:r>
          </a:p>
          <a:p>
            <a:r>
              <a:rPr lang="en-US" b="1" dirty="0" smtClean="0"/>
              <a:t>Non </a:t>
            </a:r>
            <a:r>
              <a:rPr lang="en-US" b="1" dirty="0" err="1" smtClean="0"/>
              <a:t>Heme</a:t>
            </a:r>
            <a:r>
              <a:rPr lang="en-US" b="1" dirty="0" smtClean="0"/>
              <a:t> Iron</a:t>
            </a:r>
            <a:r>
              <a:rPr lang="en-US" dirty="0" smtClean="0"/>
              <a:t>: Plant sources (spinach, green leafy vegetables, nuts, legumes, chickpeas)</a:t>
            </a:r>
          </a:p>
        </p:txBody>
      </p:sp>
    </p:spTree>
    <p:extLst>
      <p:ext uri="{BB962C8B-B14F-4D97-AF65-F5344CB8AC3E}">
        <p14:creationId xmlns:p14="http://schemas.microsoft.com/office/powerpoint/2010/main" val="1650177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Phytochemicals</a:t>
            </a:r>
            <a:endParaRPr lang="en-US" dirty="0"/>
          </a:p>
        </p:txBody>
      </p:sp>
      <p:sp>
        <p:nvSpPr>
          <p:cNvPr id="3" name="Content Placeholder 2"/>
          <p:cNvSpPr>
            <a:spLocks noGrp="1"/>
          </p:cNvSpPr>
          <p:nvPr>
            <p:ph idx="1"/>
          </p:nvPr>
        </p:nvSpPr>
        <p:spPr>
          <a:xfrm>
            <a:off x="457200" y="1452719"/>
            <a:ext cx="8229600" cy="4375304"/>
          </a:xfrm>
        </p:spPr>
        <p:txBody>
          <a:bodyPr/>
          <a:lstStyle/>
          <a:p>
            <a:r>
              <a:rPr lang="en-US" sz="2400" dirty="0" smtClean="0"/>
              <a:t>Phytochemicals</a:t>
            </a:r>
          </a:p>
          <a:p>
            <a:pPr lvl="1"/>
            <a:r>
              <a:rPr lang="en-US" sz="2200" dirty="0"/>
              <a:t>C</a:t>
            </a:r>
            <a:r>
              <a:rPr lang="en-US" sz="2200" dirty="0" smtClean="0"/>
              <a:t>ompounds with health protecting qualities</a:t>
            </a:r>
          </a:p>
          <a:p>
            <a:pPr lvl="1"/>
            <a:r>
              <a:rPr lang="en-US" dirty="0" smtClean="0"/>
              <a:t>Carotenoids, lycopene, resveratrol, phytoestrogens</a:t>
            </a:r>
          </a:p>
          <a:p>
            <a:pPr lvl="1"/>
            <a:r>
              <a:rPr lang="en-US" dirty="0" smtClean="0"/>
              <a:t>Found in fruits, vegetables, tea, soy foods, herbs</a:t>
            </a:r>
          </a:p>
          <a:p>
            <a:r>
              <a:rPr lang="en-US" sz="2400" dirty="0"/>
              <a:t>Cruciferous Vegetables</a:t>
            </a:r>
            <a:r>
              <a:rPr lang="en-US" sz="2400" dirty="0" smtClean="0"/>
              <a:t>: contain </a:t>
            </a:r>
            <a:r>
              <a:rPr lang="en-US" sz="2400" dirty="0" err="1" smtClean="0"/>
              <a:t>sulforaphane</a:t>
            </a:r>
            <a:r>
              <a:rPr lang="en-US" sz="2400" dirty="0" smtClean="0"/>
              <a:t>, </a:t>
            </a:r>
            <a:r>
              <a:rPr lang="en-US" sz="2400" dirty="0" err="1" smtClean="0"/>
              <a:t>isothiocyanates</a:t>
            </a:r>
            <a:r>
              <a:rPr lang="en-US" sz="2400" dirty="0" smtClean="0"/>
              <a:t>, </a:t>
            </a:r>
            <a:r>
              <a:rPr lang="en-US" sz="2400" dirty="0" err="1" smtClean="0"/>
              <a:t>organo</a:t>
            </a:r>
            <a:r>
              <a:rPr lang="en-US" sz="2400" dirty="0" smtClean="0"/>
              <a:t>-sulfides, indoles</a:t>
            </a:r>
            <a:endParaRPr lang="en-US" sz="2400" dirty="0"/>
          </a:p>
          <a:p>
            <a:pPr lvl="1"/>
            <a:r>
              <a:rPr lang="en-US" dirty="0"/>
              <a:t>Broccoli, broccoli sprouts, cauliflower, Brussel sprouts, cabbage, kale, </a:t>
            </a:r>
            <a:r>
              <a:rPr lang="en-US" dirty="0" err="1"/>
              <a:t>bok</a:t>
            </a:r>
            <a:r>
              <a:rPr lang="en-US" dirty="0"/>
              <a:t> choy, mustard </a:t>
            </a:r>
            <a:r>
              <a:rPr lang="en-US" dirty="0" smtClean="0"/>
              <a:t>greens</a:t>
            </a:r>
          </a:p>
          <a:p>
            <a:r>
              <a:rPr lang="en-US" sz="2400" dirty="0" err="1" smtClean="0"/>
              <a:t>Isoflavones</a:t>
            </a:r>
            <a:r>
              <a:rPr lang="en-US" sz="2400" dirty="0" smtClean="0"/>
              <a:t>: </a:t>
            </a:r>
            <a:r>
              <a:rPr lang="en-US" dirty="0" smtClean="0"/>
              <a:t>Soy, flaxseeds, legumes</a:t>
            </a:r>
          </a:p>
          <a:p>
            <a:r>
              <a:rPr lang="en-US" sz="2400" dirty="0" smtClean="0"/>
              <a:t>Allium: </a:t>
            </a:r>
            <a:r>
              <a:rPr lang="en-US" dirty="0" smtClean="0"/>
              <a:t>Garlic, onions, leeks, shallots</a:t>
            </a:r>
          </a:p>
          <a:p>
            <a:endParaRPr lang="en-US" dirty="0"/>
          </a:p>
          <a:p>
            <a:endParaRPr lang="en-US" dirty="0"/>
          </a:p>
          <a:p>
            <a:pPr lvl="1"/>
            <a:endParaRPr lang="en-US" dirty="0" smtClean="0"/>
          </a:p>
          <a:p>
            <a:pPr lvl="1"/>
            <a:endParaRPr lang="en-US" dirty="0"/>
          </a:p>
          <a:p>
            <a:pPr lvl="1"/>
            <a:endParaRPr lang="en-US" dirty="0"/>
          </a:p>
          <a:p>
            <a:pPr marL="114300" indent="0">
              <a:buNone/>
            </a:pPr>
            <a:endParaRPr lang="en-US" sz="2400" dirty="0" smtClean="0"/>
          </a:p>
        </p:txBody>
      </p:sp>
    </p:spTree>
    <p:extLst>
      <p:ext uri="{BB962C8B-B14F-4D97-AF65-F5344CB8AC3E}">
        <p14:creationId xmlns:p14="http://schemas.microsoft.com/office/powerpoint/2010/main" val="1236079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52456"/>
                </a:solidFill>
              </a:rPr>
              <a:t>Importance of Nutrition</a:t>
            </a:r>
            <a:endParaRPr lang="en-US" dirty="0">
              <a:solidFill>
                <a:srgbClr val="152456"/>
              </a:solidFill>
            </a:endParaRPr>
          </a:p>
        </p:txBody>
      </p:sp>
    </p:spTree>
    <p:extLst>
      <p:ext uri="{BB962C8B-B14F-4D97-AF65-F5344CB8AC3E}">
        <p14:creationId xmlns:p14="http://schemas.microsoft.com/office/powerpoint/2010/main" val="1062931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Add Color to Your Plate</a:t>
            </a:r>
            <a:endParaRPr lang="en-US" sz="3600" dirty="0"/>
          </a:p>
        </p:txBody>
      </p:sp>
      <p:sp>
        <p:nvSpPr>
          <p:cNvPr id="3" name="Content Placeholder 2"/>
          <p:cNvSpPr>
            <a:spLocks noGrp="1"/>
          </p:cNvSpPr>
          <p:nvPr>
            <p:ph idx="1"/>
          </p:nvPr>
        </p:nvSpPr>
        <p:spPr>
          <a:xfrm>
            <a:off x="457200" y="1636776"/>
            <a:ext cx="8229600" cy="4322591"/>
          </a:xfrm>
        </p:spPr>
        <p:txBody>
          <a:bodyPr/>
          <a:lstStyle/>
          <a:p>
            <a:r>
              <a:rPr lang="en-US" sz="2400" dirty="0" smtClean="0"/>
              <a:t>Variety of Phytochemicals and Nutrients</a:t>
            </a:r>
          </a:p>
          <a:p>
            <a:endParaRPr lang="en-US" dirty="0"/>
          </a:p>
        </p:txBody>
      </p:sp>
      <p:pic>
        <p:nvPicPr>
          <p:cNvPr id="4" name="Picture 3" descr="C:\Users\jmd027\AppData\Local\Microsoft\Windows\Temporary Internet Files\Content.IE5\KH94NYXR\fruit-and-veg2-534x35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412" y="97854"/>
            <a:ext cx="2010588" cy="1340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266" y="2238232"/>
            <a:ext cx="4722211" cy="3539674"/>
          </a:xfrm>
          <a:prstGeom prst="rect">
            <a:avLst/>
          </a:prstGeom>
        </p:spPr>
      </p:pic>
    </p:spTree>
    <p:extLst>
      <p:ext uri="{BB962C8B-B14F-4D97-AF65-F5344CB8AC3E}">
        <p14:creationId xmlns:p14="http://schemas.microsoft.com/office/powerpoint/2010/main" val="1326634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Herbs</a:t>
            </a:r>
            <a:endParaRPr lang="en-US" dirty="0"/>
          </a:p>
        </p:txBody>
      </p:sp>
      <p:sp>
        <p:nvSpPr>
          <p:cNvPr id="3" name="Content Placeholder 2"/>
          <p:cNvSpPr>
            <a:spLocks noGrp="1"/>
          </p:cNvSpPr>
          <p:nvPr>
            <p:ph idx="1"/>
          </p:nvPr>
        </p:nvSpPr>
        <p:spPr/>
        <p:txBody>
          <a:bodyPr/>
          <a:lstStyle/>
          <a:p>
            <a:pPr marL="411163" lvl="1" indent="0">
              <a:buNone/>
            </a:pPr>
            <a:endParaRPr lang="en-US" dirty="0"/>
          </a:p>
          <a:p>
            <a:pPr lvl="1"/>
            <a:r>
              <a:rPr lang="en-US" sz="2200" dirty="0" smtClean="0"/>
              <a:t>Always </a:t>
            </a:r>
            <a:r>
              <a:rPr lang="en-US" sz="2200" dirty="0"/>
              <a:t>discuss with oncologist and/or dietitian</a:t>
            </a:r>
          </a:p>
          <a:p>
            <a:pPr lvl="1"/>
            <a:r>
              <a:rPr lang="en-US" sz="2200" dirty="0"/>
              <a:t>Some are safe, others may have medication interactions</a:t>
            </a:r>
          </a:p>
          <a:p>
            <a:pPr lvl="1"/>
            <a:r>
              <a:rPr lang="en-US" sz="2200" dirty="0"/>
              <a:t>May increase or decrease effectiveness of treatment</a:t>
            </a:r>
          </a:p>
          <a:p>
            <a:pPr lvl="1"/>
            <a:endParaRPr lang="en-US" dirty="0"/>
          </a:p>
        </p:txBody>
      </p:sp>
      <p:sp>
        <p:nvSpPr>
          <p:cNvPr id="4" name="TextBox 3"/>
          <p:cNvSpPr txBox="1"/>
          <p:nvPr/>
        </p:nvSpPr>
        <p:spPr>
          <a:xfrm>
            <a:off x="919018" y="4054855"/>
            <a:ext cx="7767782" cy="646331"/>
          </a:xfrm>
          <a:prstGeom prst="rect">
            <a:avLst/>
          </a:prstGeom>
          <a:noFill/>
        </p:spPr>
        <p:txBody>
          <a:bodyPr wrap="square" rtlCol="0">
            <a:spAutoFit/>
          </a:bodyPr>
          <a:lstStyle/>
          <a:p>
            <a:r>
              <a:rPr lang="en-US" dirty="0">
                <a:hlinkClick r:id="rId2"/>
              </a:rPr>
              <a:t>https://www.mskcc.org/cancer-care/diagnosis-treatment/symptom-management/integrative-medicine/herbs/search</a:t>
            </a:r>
            <a:endParaRPr lang="en-US" dirty="0"/>
          </a:p>
        </p:txBody>
      </p:sp>
    </p:spTree>
    <p:extLst>
      <p:ext uri="{BB962C8B-B14F-4D97-AF65-F5344CB8AC3E}">
        <p14:creationId xmlns:p14="http://schemas.microsoft.com/office/powerpoint/2010/main" val="1751266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52456"/>
                </a:solidFill>
              </a:rPr>
              <a:t>Common Questions </a:t>
            </a:r>
            <a:endParaRPr lang="en-US" dirty="0">
              <a:solidFill>
                <a:srgbClr val="152456"/>
              </a:solidFill>
            </a:endParaRPr>
          </a:p>
        </p:txBody>
      </p:sp>
    </p:spTree>
    <p:extLst>
      <p:ext uri="{BB962C8B-B14F-4D97-AF65-F5344CB8AC3E}">
        <p14:creationId xmlns:p14="http://schemas.microsoft.com/office/powerpoint/2010/main" val="1760659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Alcohol</a:t>
            </a:r>
            <a:endParaRPr lang="en-US" dirty="0"/>
          </a:p>
        </p:txBody>
      </p:sp>
      <p:sp>
        <p:nvSpPr>
          <p:cNvPr id="3" name="Content Placeholder 2"/>
          <p:cNvSpPr>
            <a:spLocks noGrp="1"/>
          </p:cNvSpPr>
          <p:nvPr>
            <p:ph idx="1"/>
          </p:nvPr>
        </p:nvSpPr>
        <p:spPr/>
        <p:txBody>
          <a:bodyPr/>
          <a:lstStyle/>
          <a:p>
            <a:pPr marL="0" indent="0" algn="ctr">
              <a:buNone/>
            </a:pPr>
            <a:r>
              <a:rPr lang="en-US" sz="2800" dirty="0">
                <a:solidFill>
                  <a:srgbClr val="FF0000"/>
                </a:solidFill>
              </a:rPr>
              <a:t>Alcohol, regardless of the source, is a carcinogen</a:t>
            </a:r>
          </a:p>
          <a:p>
            <a:r>
              <a:rPr lang="en-US" sz="2400" dirty="0" smtClean="0"/>
              <a:t>Resveratrol </a:t>
            </a:r>
            <a:r>
              <a:rPr lang="en-US" sz="2400" dirty="0"/>
              <a:t>is found in wine, grapes, blueberries, and even cocoa. </a:t>
            </a:r>
            <a:endParaRPr lang="en-US" sz="2400" dirty="0" smtClean="0"/>
          </a:p>
          <a:p>
            <a:r>
              <a:rPr lang="en-US" sz="2400" dirty="0" smtClean="0"/>
              <a:t>Rec no more than 2 servings for men, 1 serving for women daily</a:t>
            </a:r>
            <a:endParaRPr lang="en-US" sz="2400" dirty="0"/>
          </a:p>
          <a:p>
            <a:pPr marL="114300" indent="0">
              <a:buNone/>
            </a:pPr>
            <a:endParaRPr lang="en-US" sz="2400" dirty="0"/>
          </a:p>
          <a:p>
            <a:endParaRPr lang="en-US" dirty="0"/>
          </a:p>
        </p:txBody>
      </p:sp>
    </p:spTree>
    <p:extLst>
      <p:ext uri="{BB962C8B-B14F-4D97-AF65-F5344CB8AC3E}">
        <p14:creationId xmlns:p14="http://schemas.microsoft.com/office/powerpoint/2010/main" val="517952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Green Tea</a:t>
            </a:r>
            <a:endParaRPr lang="en-US" sz="3600" dirty="0"/>
          </a:p>
        </p:txBody>
      </p:sp>
      <p:sp>
        <p:nvSpPr>
          <p:cNvPr id="3" name="Content Placeholder 2"/>
          <p:cNvSpPr>
            <a:spLocks noGrp="1"/>
          </p:cNvSpPr>
          <p:nvPr>
            <p:ph idx="1"/>
          </p:nvPr>
        </p:nvSpPr>
        <p:spPr/>
        <p:txBody>
          <a:bodyPr/>
          <a:lstStyle/>
          <a:p>
            <a:r>
              <a:rPr lang="en-US" dirty="0" smtClean="0"/>
              <a:t>Contain EGCG</a:t>
            </a:r>
          </a:p>
          <a:p>
            <a:r>
              <a:rPr lang="en-US" dirty="0" smtClean="0"/>
              <a:t>Antioxidant activity</a:t>
            </a:r>
          </a:p>
          <a:p>
            <a:r>
              <a:rPr lang="en-US" dirty="0" smtClean="0"/>
              <a:t>Stimulates enzymes to:</a:t>
            </a:r>
          </a:p>
          <a:p>
            <a:pPr lvl="1"/>
            <a:r>
              <a:rPr lang="en-US" dirty="0" smtClean="0"/>
              <a:t>Deactivate carcinogens</a:t>
            </a:r>
          </a:p>
          <a:p>
            <a:pPr lvl="1"/>
            <a:r>
              <a:rPr lang="en-US" dirty="0" smtClean="0"/>
              <a:t>Decrease tumor growth</a:t>
            </a:r>
          </a:p>
          <a:p>
            <a:pPr lvl="1"/>
            <a:r>
              <a:rPr lang="en-US" dirty="0" smtClean="0"/>
              <a:t>Restrain ability of cancer cells to spread</a:t>
            </a:r>
          </a:p>
          <a:p>
            <a:pPr lvl="1"/>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220" y="2416861"/>
            <a:ext cx="2590800" cy="172402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50791397"/>
              </p:ext>
            </p:extLst>
          </p:nvPr>
        </p:nvGraphicFramePr>
        <p:xfrm>
          <a:off x="827964" y="4920971"/>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04346479"/>
                    </a:ext>
                  </a:extLst>
                </a:gridCol>
              </a:tblGrid>
              <a:tr h="370840">
                <a:tc>
                  <a:txBody>
                    <a:bodyPr/>
                    <a:lstStyle/>
                    <a:p>
                      <a:r>
                        <a:rPr lang="en-US" dirty="0" smtClean="0"/>
                        <a:t>*Contraindicated</a:t>
                      </a:r>
                      <a:r>
                        <a:rPr lang="en-US" baseline="0" dirty="0" smtClean="0"/>
                        <a:t> for patients receiving </a:t>
                      </a:r>
                      <a:r>
                        <a:rPr lang="en-US" baseline="0" dirty="0" err="1" smtClean="0"/>
                        <a:t>Velcade</a:t>
                      </a:r>
                      <a:r>
                        <a:rPr lang="en-US" baseline="0" dirty="0" smtClean="0"/>
                        <a:t>*</a:t>
                      </a:r>
                      <a:endParaRPr lang="en-US" dirty="0"/>
                    </a:p>
                  </a:txBody>
                  <a:tcPr/>
                </a:tc>
                <a:extLst>
                  <a:ext uri="{0D108BD9-81ED-4DB2-BD59-A6C34878D82A}">
                    <a16:rowId xmlns:a16="http://schemas.microsoft.com/office/drawing/2014/main" val="3515320572"/>
                  </a:ext>
                </a:extLst>
              </a:tr>
            </a:tbl>
          </a:graphicData>
        </a:graphic>
      </p:graphicFrame>
    </p:spTree>
    <p:extLst>
      <p:ext uri="{BB962C8B-B14F-4D97-AF65-F5344CB8AC3E}">
        <p14:creationId xmlns:p14="http://schemas.microsoft.com/office/powerpoint/2010/main" val="1341712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Processed Foods</a:t>
            </a:r>
          </a:p>
        </p:txBody>
      </p:sp>
      <p:sp>
        <p:nvSpPr>
          <p:cNvPr id="3" name="Content Placeholder 2"/>
          <p:cNvSpPr>
            <a:spLocks noGrp="1"/>
          </p:cNvSpPr>
          <p:nvPr>
            <p:ph idx="1"/>
          </p:nvPr>
        </p:nvSpPr>
        <p:spPr/>
        <p:txBody>
          <a:bodyPr/>
          <a:lstStyle/>
          <a:p>
            <a:r>
              <a:rPr lang="en-US" dirty="0"/>
              <a:t>“Processed” has a negative connotation but there are plenty of processed foods that make healthy meals easier. </a:t>
            </a:r>
          </a:p>
          <a:p>
            <a:pPr lvl="1"/>
            <a:r>
              <a:rPr lang="en-US" dirty="0"/>
              <a:t>Frozen veggies, canned fruit, or healthy soups are what we call minimally processed. </a:t>
            </a:r>
          </a:p>
          <a:p>
            <a:r>
              <a:rPr lang="en-US" dirty="0"/>
              <a:t>Choose processed foods that are low in added salt, sugar and fat.</a:t>
            </a:r>
          </a:p>
          <a:p>
            <a:r>
              <a:rPr lang="en-US" dirty="0"/>
              <a:t>Processed foods that are high in sugar, fat, and/or sodium and often loaded with calories. </a:t>
            </a:r>
          </a:p>
          <a:p>
            <a:pPr lvl="1"/>
            <a:r>
              <a:rPr lang="en-US" dirty="0"/>
              <a:t>Eating too many of those foods can lead to weight gain which increases cancer risk and can cause a host of other health problem</a:t>
            </a:r>
          </a:p>
          <a:p>
            <a:endParaRPr lang="en-US" dirty="0"/>
          </a:p>
        </p:txBody>
      </p:sp>
      <p:pic>
        <p:nvPicPr>
          <p:cNvPr id="4" name="Picture 2" descr="Image result for crac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04800"/>
            <a:ext cx="1981200" cy="133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800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Tumeric</a:t>
            </a:r>
            <a:endParaRPr lang="en-US" dirty="0"/>
          </a:p>
        </p:txBody>
      </p:sp>
      <p:sp>
        <p:nvSpPr>
          <p:cNvPr id="3" name="Content Placeholder 2"/>
          <p:cNvSpPr>
            <a:spLocks noGrp="1"/>
          </p:cNvSpPr>
          <p:nvPr>
            <p:ph idx="1"/>
          </p:nvPr>
        </p:nvSpPr>
        <p:spPr/>
        <p:txBody>
          <a:bodyPr/>
          <a:lstStyle/>
          <a:p>
            <a:r>
              <a:rPr lang="en-US" dirty="0" smtClean="0"/>
              <a:t>Active substance is Curcumin</a:t>
            </a:r>
          </a:p>
          <a:p>
            <a:r>
              <a:rPr lang="en-US" dirty="0" smtClean="0"/>
              <a:t>Powerful antioxidant</a:t>
            </a:r>
          </a:p>
          <a:p>
            <a:r>
              <a:rPr lang="en-US" dirty="0" smtClean="0"/>
              <a:t>Consume with fat or black pepper to increase bioavailability</a:t>
            </a:r>
          </a:p>
          <a:p>
            <a:r>
              <a:rPr lang="en-US" dirty="0" smtClean="0"/>
              <a:t>May help prevent and slow the spread of cancer</a:t>
            </a:r>
          </a:p>
          <a:p>
            <a:r>
              <a:rPr lang="en-US" dirty="0" smtClean="0"/>
              <a:t>May help make chemotherapy more effective and prevent healthy cells from radiation</a:t>
            </a:r>
            <a:endParaRPr lang="en-US" dirty="0"/>
          </a:p>
        </p:txBody>
      </p:sp>
    </p:spTree>
    <p:extLst>
      <p:ext uri="{BB962C8B-B14F-4D97-AF65-F5344CB8AC3E}">
        <p14:creationId xmlns:p14="http://schemas.microsoft.com/office/powerpoint/2010/main" val="2114824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arleycoffee.com/blog/wp-content/uploads/2011/06/USDA-organic-logo.jpg"/>
          <p:cNvPicPr>
            <a:picLocks noChangeAspect="1" noChangeArrowheads="1"/>
          </p:cNvPicPr>
          <p:nvPr/>
        </p:nvPicPr>
        <p:blipFill>
          <a:blip r:embed="rId2" cstate="print"/>
          <a:srcRect/>
          <a:stretch>
            <a:fillRect/>
          </a:stretch>
        </p:blipFill>
        <p:spPr bwMode="auto">
          <a:xfrm>
            <a:off x="7347542" y="28833"/>
            <a:ext cx="1837648" cy="1607943"/>
          </a:xfrm>
          <a:prstGeom prst="rect">
            <a:avLst/>
          </a:prstGeom>
          <a:noFill/>
        </p:spPr>
      </p:pic>
      <p:sp>
        <p:nvSpPr>
          <p:cNvPr id="2" name="Title 1"/>
          <p:cNvSpPr>
            <a:spLocks noGrp="1"/>
          </p:cNvSpPr>
          <p:nvPr>
            <p:ph type="title"/>
          </p:nvPr>
        </p:nvSpPr>
        <p:spPr/>
        <p:txBody>
          <a:bodyPr/>
          <a:lstStyle/>
          <a:p>
            <a:r>
              <a:rPr lang="en-US" sz="3600" dirty="0"/>
              <a:t>Organic</a:t>
            </a:r>
            <a:endParaRPr lang="en-US" dirty="0"/>
          </a:p>
        </p:txBody>
      </p:sp>
      <p:sp>
        <p:nvSpPr>
          <p:cNvPr id="3" name="Content Placeholder 2"/>
          <p:cNvSpPr>
            <a:spLocks noGrp="1"/>
          </p:cNvSpPr>
          <p:nvPr>
            <p:ph idx="1"/>
          </p:nvPr>
        </p:nvSpPr>
        <p:spPr/>
        <p:txBody>
          <a:bodyPr/>
          <a:lstStyle/>
          <a:p>
            <a:r>
              <a:rPr lang="en-US" sz="2400" dirty="0"/>
              <a:t>The term “organic” is defined as foods grown on contaminant-free land without pesticides or herbicides. </a:t>
            </a:r>
          </a:p>
          <a:p>
            <a:r>
              <a:rPr lang="en-US" sz="2400" dirty="0"/>
              <a:t>There are many reasons why people choose organic foods, but at this time it is not known whether organic foods help reduce cancer risk more than non-organic counterparts. </a:t>
            </a:r>
          </a:p>
          <a:p>
            <a:r>
              <a:rPr lang="en-US" sz="2400" dirty="0"/>
              <a:t>If you do opt for organic, remember that organic cookies, chips, and other snacks can contain exactly the same amount of calories, fat, and sugar as conventional brands and are not deemed “healthy” simply because they are organic</a:t>
            </a:r>
            <a:r>
              <a:rPr lang="en-US" sz="2400" dirty="0" smtClean="0"/>
              <a:t>.</a:t>
            </a:r>
            <a:endParaRPr lang="en-US" sz="2400" dirty="0"/>
          </a:p>
        </p:txBody>
      </p:sp>
    </p:spTree>
    <p:extLst>
      <p:ext uri="{BB962C8B-B14F-4D97-AF65-F5344CB8AC3E}">
        <p14:creationId xmlns:p14="http://schemas.microsoft.com/office/powerpoint/2010/main" val="314114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Safety		</a:t>
            </a:r>
            <a:endParaRPr lang="en-US" dirty="0"/>
          </a:p>
        </p:txBody>
      </p:sp>
      <p:sp>
        <p:nvSpPr>
          <p:cNvPr id="3" name="Content Placeholder 2"/>
          <p:cNvSpPr>
            <a:spLocks noGrp="1"/>
          </p:cNvSpPr>
          <p:nvPr>
            <p:ph idx="1"/>
          </p:nvPr>
        </p:nvSpPr>
        <p:spPr/>
        <p:txBody>
          <a:bodyPr/>
          <a:lstStyle/>
          <a:p>
            <a:r>
              <a:rPr lang="en-US" sz="2400" dirty="0" smtClean="0"/>
              <a:t>Cook meats well, avoid rare and sushi</a:t>
            </a:r>
          </a:p>
          <a:p>
            <a:r>
              <a:rPr lang="en-US" sz="2400" dirty="0" smtClean="0"/>
              <a:t>Make sure to wash fruits and vegetables.  </a:t>
            </a:r>
            <a:endParaRPr lang="en-US" sz="2400" dirty="0"/>
          </a:p>
          <a:p>
            <a:pPr lvl="1"/>
            <a:r>
              <a:rPr lang="en-US" sz="2400" dirty="0" smtClean="0"/>
              <a:t>Under running water</a:t>
            </a:r>
          </a:p>
          <a:p>
            <a:pPr lvl="1"/>
            <a:r>
              <a:rPr lang="en-US" sz="2400" dirty="0" smtClean="0"/>
              <a:t>Use vegetable brush for tough skins </a:t>
            </a:r>
          </a:p>
          <a:p>
            <a:pPr lvl="1"/>
            <a:r>
              <a:rPr lang="en-US" sz="2400" dirty="0" smtClean="0"/>
              <a:t>Throw away if slimy or visible mold</a:t>
            </a:r>
          </a:p>
          <a:p>
            <a:r>
              <a:rPr lang="en-US" sz="2600" dirty="0" smtClean="0"/>
              <a:t>Rinse tops of cans</a:t>
            </a:r>
          </a:p>
          <a:p>
            <a:r>
              <a:rPr lang="en-US" sz="2600" dirty="0" smtClean="0"/>
              <a:t>If it smells strange do not eat it</a:t>
            </a:r>
          </a:p>
          <a:p>
            <a:r>
              <a:rPr lang="en-US" sz="2600" dirty="0" smtClean="0"/>
              <a:t>Avoid cross-contamination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976" y="4522102"/>
            <a:ext cx="2159824" cy="1437265"/>
          </a:xfrm>
          <a:prstGeom prst="rect">
            <a:avLst/>
          </a:prstGeom>
        </p:spPr>
      </p:pic>
    </p:spTree>
    <p:extLst>
      <p:ext uri="{BB962C8B-B14F-4D97-AF65-F5344CB8AC3E}">
        <p14:creationId xmlns:p14="http://schemas.microsoft.com/office/powerpoint/2010/main" val="2906867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Diets</a:t>
            </a:r>
            <a:endParaRPr lang="en-US" dirty="0"/>
          </a:p>
        </p:txBody>
      </p:sp>
      <p:sp>
        <p:nvSpPr>
          <p:cNvPr id="3" name="Content Placeholder 2"/>
          <p:cNvSpPr>
            <a:spLocks noGrp="1"/>
          </p:cNvSpPr>
          <p:nvPr>
            <p:ph idx="1"/>
          </p:nvPr>
        </p:nvSpPr>
        <p:spPr/>
        <p:txBody>
          <a:bodyPr/>
          <a:lstStyle/>
          <a:p>
            <a:r>
              <a:rPr lang="en-US" dirty="0"/>
              <a:t> </a:t>
            </a:r>
            <a:r>
              <a:rPr lang="en-US" dirty="0" err="1" smtClean="0"/>
              <a:t>Keto</a:t>
            </a:r>
            <a:r>
              <a:rPr lang="en-US" dirty="0" smtClean="0"/>
              <a:t> diet – high fat, low carb and lower protein</a:t>
            </a:r>
          </a:p>
          <a:p>
            <a:pPr lvl="1"/>
            <a:r>
              <a:rPr lang="en-US" dirty="0" smtClean="0"/>
              <a:t>May be beneficial for neurological cancers</a:t>
            </a:r>
          </a:p>
          <a:p>
            <a:r>
              <a:rPr lang="en-US" dirty="0" smtClean="0"/>
              <a:t>Alkaline diet- 80% plant based, 20% animal/sugar based</a:t>
            </a:r>
          </a:p>
          <a:p>
            <a:pPr lvl="1"/>
            <a:r>
              <a:rPr lang="en-US" dirty="0" smtClean="0"/>
              <a:t>No benefit for cancer has been shown</a:t>
            </a:r>
          </a:p>
          <a:p>
            <a:r>
              <a:rPr lang="en-US" dirty="0" smtClean="0"/>
              <a:t>Vegan/Vegetarian diet- overall healthy, but can be lacking in nutrients if not planned correctly. Takes prep and planning.</a:t>
            </a:r>
          </a:p>
          <a:p>
            <a:r>
              <a:rPr lang="en-US" dirty="0" smtClean="0"/>
              <a:t>Mediterranean diet- consistently ranked in top diet. Plant based with emphasis on plant, lean fish, chicken for proteins</a:t>
            </a:r>
            <a:r>
              <a:rPr lang="en-US" dirty="0"/>
              <a:t> </a:t>
            </a:r>
          </a:p>
        </p:txBody>
      </p:sp>
    </p:spTree>
    <p:extLst>
      <p:ext uri="{BB962C8B-B14F-4D97-AF65-F5344CB8AC3E}">
        <p14:creationId xmlns:p14="http://schemas.microsoft.com/office/powerpoint/2010/main" val="3448260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Benefits of Good Nutrition</a:t>
            </a:r>
            <a:endParaRPr lang="en-US" dirty="0"/>
          </a:p>
        </p:txBody>
      </p:sp>
      <p:sp>
        <p:nvSpPr>
          <p:cNvPr id="3" name="Content Placeholder 2"/>
          <p:cNvSpPr>
            <a:spLocks noGrp="1"/>
          </p:cNvSpPr>
          <p:nvPr>
            <p:ph idx="1"/>
          </p:nvPr>
        </p:nvSpPr>
        <p:spPr/>
        <p:txBody>
          <a:bodyPr/>
          <a:lstStyle/>
          <a:p>
            <a:r>
              <a:rPr lang="en-US" dirty="0"/>
              <a:t>B</a:t>
            </a:r>
            <a:r>
              <a:rPr lang="en-US" dirty="0" smtClean="0"/>
              <a:t>oost immune system</a:t>
            </a:r>
          </a:p>
          <a:p>
            <a:r>
              <a:rPr lang="en-US" dirty="0" smtClean="0"/>
              <a:t>Feel better</a:t>
            </a:r>
          </a:p>
          <a:p>
            <a:r>
              <a:rPr lang="en-US" dirty="0" smtClean="0"/>
              <a:t>Maintain energy and strength</a:t>
            </a:r>
          </a:p>
          <a:p>
            <a:r>
              <a:rPr lang="en-US" dirty="0" smtClean="0"/>
              <a:t>Better tolerate side effects of treatment</a:t>
            </a:r>
          </a:p>
          <a:p>
            <a:r>
              <a:rPr lang="en-US" dirty="0" smtClean="0"/>
              <a:t>Heal and recover faster</a:t>
            </a:r>
          </a:p>
          <a:p>
            <a:r>
              <a:rPr lang="en-US" dirty="0" smtClean="0"/>
              <a:t>Improved quality of life</a:t>
            </a:r>
            <a:endParaRPr lang="en-US" dirty="0"/>
          </a:p>
        </p:txBody>
      </p:sp>
    </p:spTree>
    <p:extLst>
      <p:ext uri="{BB962C8B-B14F-4D97-AF65-F5344CB8AC3E}">
        <p14:creationId xmlns:p14="http://schemas.microsoft.com/office/powerpoint/2010/main" val="726934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52456"/>
                </a:solidFill>
              </a:rPr>
              <a:t>Managing Side Effects</a:t>
            </a:r>
            <a:endParaRPr lang="en-US" b="1" dirty="0">
              <a:solidFill>
                <a:srgbClr val="152456"/>
              </a:solidFill>
            </a:endParaRPr>
          </a:p>
        </p:txBody>
      </p:sp>
    </p:spTree>
    <p:extLst>
      <p:ext uri="{BB962C8B-B14F-4D97-AF65-F5344CB8AC3E}">
        <p14:creationId xmlns:p14="http://schemas.microsoft.com/office/powerpoint/2010/main" val="552371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Decreased Appetite</a:t>
            </a:r>
            <a:endParaRPr lang="en-US" dirty="0"/>
          </a:p>
        </p:txBody>
      </p:sp>
      <p:sp>
        <p:nvSpPr>
          <p:cNvPr id="3" name="Content Placeholder 2"/>
          <p:cNvSpPr>
            <a:spLocks noGrp="1"/>
          </p:cNvSpPr>
          <p:nvPr>
            <p:ph idx="1"/>
          </p:nvPr>
        </p:nvSpPr>
        <p:spPr>
          <a:xfrm>
            <a:off x="457200" y="1746251"/>
            <a:ext cx="8229600" cy="4728440"/>
          </a:xfrm>
        </p:spPr>
        <p:txBody>
          <a:bodyPr/>
          <a:lstStyle/>
          <a:p>
            <a:r>
              <a:rPr lang="en-US" dirty="0" smtClean="0"/>
              <a:t>Eat 6 small meals/snack daily</a:t>
            </a:r>
          </a:p>
          <a:p>
            <a:r>
              <a:rPr lang="en-US" dirty="0" smtClean="0"/>
              <a:t>Add high calorie, high protein foods</a:t>
            </a:r>
          </a:p>
          <a:p>
            <a:r>
              <a:rPr lang="en-US" dirty="0" smtClean="0"/>
              <a:t>Keep easy to prep snacks available</a:t>
            </a:r>
          </a:p>
          <a:p>
            <a:pPr lvl="1"/>
            <a:r>
              <a:rPr lang="en-US" dirty="0" smtClean="0"/>
              <a:t>Greek yogurt, nuts, fruit, muffins, hard boiled eggs, peanut butter crackers </a:t>
            </a:r>
          </a:p>
          <a:p>
            <a:r>
              <a:rPr lang="en-US" dirty="0" smtClean="0"/>
              <a:t>Set a timer to remind you to eat</a:t>
            </a:r>
          </a:p>
          <a:p>
            <a:r>
              <a:rPr lang="en-US" dirty="0" smtClean="0"/>
              <a:t>Drink fluids in between meals</a:t>
            </a:r>
          </a:p>
          <a:p>
            <a:r>
              <a:rPr lang="en-US" dirty="0" smtClean="0"/>
              <a:t>Add milkshakes, smoothies, juices, soups if drinking is easier</a:t>
            </a:r>
          </a:p>
          <a:p>
            <a:r>
              <a:rPr lang="en-US" dirty="0" smtClean="0"/>
              <a:t>Eat larger meals in morning</a:t>
            </a:r>
          </a:p>
          <a:p>
            <a:pPr marL="11430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4073608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55" y="959065"/>
            <a:ext cx="8229600" cy="877824"/>
          </a:xfrm>
        </p:spPr>
        <p:txBody>
          <a:bodyPr>
            <a:normAutofit/>
          </a:bodyPr>
          <a:lstStyle/>
          <a:p>
            <a:pPr algn="ctr"/>
            <a:r>
              <a:rPr lang="en-US" sz="3600" dirty="0"/>
              <a:t>Nutrient Dense Snacks </a:t>
            </a:r>
          </a:p>
        </p:txBody>
      </p:sp>
      <p:pic>
        <p:nvPicPr>
          <p:cNvPr id="6146" name="Picture 2" descr="close up photo of Almo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56" y="951327"/>
            <a:ext cx="1808603" cy="271290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yog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985" y="2722626"/>
            <a:ext cx="1638721" cy="266617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Tuna salad with chopped eggs"/>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6" name="Picture 12" descr="Image result for tuna sal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6985" y="951327"/>
            <a:ext cx="1638721" cy="166463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4" descr="Image result for hard boiled eggs"/>
          <p:cNvSpPr>
            <a:spLocks noChangeAspect="1" noChangeArrowheads="1"/>
          </p:cNvSpPr>
          <p:nvPr/>
        </p:nvSpPr>
        <p:spPr bwMode="auto">
          <a:xfrm>
            <a:off x="307975" y="8651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2" name="Picture 18" descr="Perfect Hard-boiled Eg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1285" y="3731899"/>
            <a:ext cx="2051475" cy="1677564"/>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Image result for peanut butter ap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0587" y="3731899"/>
            <a:ext cx="2331405" cy="1677565"/>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Edamame Guacamo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1804" y="1782195"/>
            <a:ext cx="2101557" cy="1625267"/>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descr="Image result for cheese and crack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74854" y="3731900"/>
            <a:ext cx="1808604" cy="1677565"/>
          </a:xfrm>
          <a:prstGeom prst="rect">
            <a:avLst/>
          </a:prstGeom>
          <a:noFill/>
          <a:extLst>
            <a:ext uri="{909E8E84-426E-40DD-AFC4-6F175D3DCCD1}">
              <a14:hiddenFill xmlns:a14="http://schemas.microsoft.com/office/drawing/2010/main">
                <a:solidFill>
                  <a:srgbClr val="FFFFFF"/>
                </a:solidFill>
              </a14:hiddenFill>
            </a:ext>
          </a:extLst>
        </p:spPr>
      </p:pic>
      <p:pic>
        <p:nvPicPr>
          <p:cNvPr id="6174" name="Picture 30" descr="Hummus Dip (3086343667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4118" y="1803323"/>
            <a:ext cx="2167024" cy="162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830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Nausea/Vomiting</a:t>
            </a:r>
            <a:endParaRPr lang="en-US" dirty="0"/>
          </a:p>
        </p:txBody>
      </p:sp>
      <p:sp>
        <p:nvSpPr>
          <p:cNvPr id="3" name="Content Placeholder 2"/>
          <p:cNvSpPr>
            <a:spLocks noGrp="1"/>
          </p:cNvSpPr>
          <p:nvPr>
            <p:ph idx="1"/>
          </p:nvPr>
        </p:nvSpPr>
        <p:spPr>
          <a:xfrm>
            <a:off x="457201" y="1939361"/>
            <a:ext cx="4817165" cy="3159837"/>
          </a:xfrm>
        </p:spPr>
        <p:txBody>
          <a:bodyPr/>
          <a:lstStyle/>
          <a:p>
            <a:r>
              <a:rPr lang="en-US" dirty="0" smtClean="0"/>
              <a:t>Small, frequent meals/frequent snacking </a:t>
            </a:r>
          </a:p>
          <a:p>
            <a:r>
              <a:rPr lang="en-US" dirty="0" smtClean="0"/>
              <a:t>Bland foods </a:t>
            </a:r>
          </a:p>
          <a:p>
            <a:r>
              <a:rPr lang="en-US" dirty="0" smtClean="0"/>
              <a:t>Avoiding offending odors </a:t>
            </a:r>
          </a:p>
          <a:p>
            <a:r>
              <a:rPr lang="en-US" dirty="0" smtClean="0"/>
              <a:t>Ginger </a:t>
            </a:r>
          </a:p>
          <a:p>
            <a:r>
              <a:rPr lang="en-US" dirty="0" smtClean="0"/>
              <a:t>Oral nutrition supplements </a:t>
            </a:r>
          </a:p>
          <a:p>
            <a:r>
              <a:rPr lang="en-US" dirty="0" smtClean="0"/>
              <a:t>Medications</a:t>
            </a:r>
            <a:endParaRPr lang="en-US" dirty="0"/>
          </a:p>
        </p:txBody>
      </p:sp>
      <p:pic>
        <p:nvPicPr>
          <p:cNvPr id="5122" name="Picture 2" descr="Image result for nau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932" y="2493893"/>
            <a:ext cx="3076161" cy="205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727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Taste Changes</a:t>
            </a:r>
            <a:endParaRPr lang="en-US" dirty="0"/>
          </a:p>
        </p:txBody>
      </p:sp>
      <p:sp>
        <p:nvSpPr>
          <p:cNvPr id="3" name="Content Placeholder 2"/>
          <p:cNvSpPr>
            <a:spLocks noGrp="1"/>
          </p:cNvSpPr>
          <p:nvPr>
            <p:ph idx="1"/>
          </p:nvPr>
        </p:nvSpPr>
        <p:spPr>
          <a:xfrm>
            <a:off x="392545" y="1432215"/>
            <a:ext cx="8229600" cy="4728440"/>
          </a:xfrm>
        </p:spPr>
        <p:txBody>
          <a:bodyPr/>
          <a:lstStyle/>
          <a:p>
            <a:r>
              <a:rPr lang="en-US" dirty="0" smtClean="0"/>
              <a:t>Try new foods that have no prior taste expectations</a:t>
            </a:r>
          </a:p>
          <a:p>
            <a:r>
              <a:rPr lang="en-US" dirty="0" smtClean="0"/>
              <a:t>Zinc supplement may help with decreased taste </a:t>
            </a:r>
          </a:p>
          <a:p>
            <a:pPr lvl="1"/>
            <a:r>
              <a:rPr lang="en-US" dirty="0" smtClean="0"/>
              <a:t>(mixed results in multiple studies)</a:t>
            </a:r>
          </a:p>
          <a:p>
            <a:pPr lvl="1"/>
            <a:r>
              <a:rPr lang="en-US" dirty="0" smtClean="0"/>
              <a:t>50mg zinc gluconate 3 x daily for 2 weeks</a:t>
            </a:r>
          </a:p>
          <a:p>
            <a:r>
              <a:rPr lang="en-US" dirty="0" smtClean="0"/>
              <a:t>Swish mouth with seltzer or club soda</a:t>
            </a:r>
          </a:p>
          <a:p>
            <a:r>
              <a:rPr lang="en-US" dirty="0" smtClean="0"/>
              <a:t>Acidic foods may activate taste buds</a:t>
            </a:r>
          </a:p>
          <a:p>
            <a:r>
              <a:rPr lang="en-US" dirty="0" smtClean="0"/>
              <a:t>Perform adequate oral hygiene</a:t>
            </a:r>
          </a:p>
          <a:p>
            <a:r>
              <a:rPr lang="en-US" dirty="0" smtClean="0"/>
              <a:t>Choose bland foods</a:t>
            </a:r>
          </a:p>
          <a:p>
            <a:endParaRPr lang="en-US" dirty="0" smtClean="0"/>
          </a:p>
          <a:p>
            <a:endParaRPr lang="en-US" dirty="0" smtClean="0"/>
          </a:p>
        </p:txBody>
      </p:sp>
    </p:spTree>
    <p:extLst>
      <p:ext uri="{BB962C8B-B14F-4D97-AF65-F5344CB8AC3E}">
        <p14:creationId xmlns:p14="http://schemas.microsoft.com/office/powerpoint/2010/main" val="771136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Taste Changes </a:t>
            </a:r>
            <a:endParaRPr lang="en-US" dirty="0"/>
          </a:p>
        </p:txBody>
      </p:sp>
      <p:sp>
        <p:nvSpPr>
          <p:cNvPr id="3" name="Content Placeholder 2"/>
          <p:cNvSpPr>
            <a:spLocks noGrp="1"/>
          </p:cNvSpPr>
          <p:nvPr>
            <p:ph idx="1"/>
          </p:nvPr>
        </p:nvSpPr>
        <p:spPr>
          <a:xfrm>
            <a:off x="202557" y="1685548"/>
            <a:ext cx="4147931" cy="3159837"/>
          </a:xfrm>
        </p:spPr>
        <p:txBody>
          <a:bodyPr/>
          <a:lstStyle/>
          <a:p>
            <a:r>
              <a:rPr lang="en-US" dirty="0" smtClean="0"/>
              <a:t>Plastic ware vs. silver ware</a:t>
            </a:r>
          </a:p>
          <a:p>
            <a:r>
              <a:rPr lang="en-US" dirty="0" smtClean="0"/>
              <a:t>Add marinades/sauces </a:t>
            </a:r>
          </a:p>
          <a:p>
            <a:r>
              <a:rPr lang="en-US" dirty="0" smtClean="0"/>
              <a:t>Spices/flavors </a:t>
            </a:r>
          </a:p>
          <a:p>
            <a:r>
              <a:rPr lang="en-US" dirty="0" smtClean="0"/>
              <a:t>Lemon drops/mints </a:t>
            </a:r>
          </a:p>
          <a:p>
            <a:r>
              <a:rPr lang="en-US" dirty="0" smtClean="0"/>
              <a:t>Baking soda/salt rinse</a:t>
            </a:r>
          </a:p>
          <a:p>
            <a:r>
              <a:rPr lang="en-US" dirty="0" smtClean="0"/>
              <a:t>Experiment! </a:t>
            </a:r>
          </a:p>
        </p:txBody>
      </p:sp>
    </p:spTree>
    <p:extLst>
      <p:ext uri="{BB962C8B-B14F-4D97-AF65-F5344CB8AC3E}">
        <p14:creationId xmlns:p14="http://schemas.microsoft.com/office/powerpoint/2010/main" val="692200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302" y="1069024"/>
            <a:ext cx="6204847" cy="388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167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Mucositis</a:t>
            </a:r>
            <a:r>
              <a:rPr lang="en-US" dirty="0" smtClean="0"/>
              <a:t>/Esophagitis </a:t>
            </a:r>
            <a:endParaRPr lang="en-US" dirty="0"/>
          </a:p>
        </p:txBody>
      </p:sp>
      <p:sp>
        <p:nvSpPr>
          <p:cNvPr id="3" name="Content Placeholder 2"/>
          <p:cNvSpPr>
            <a:spLocks noGrp="1"/>
          </p:cNvSpPr>
          <p:nvPr>
            <p:ph idx="1"/>
          </p:nvPr>
        </p:nvSpPr>
        <p:spPr>
          <a:xfrm>
            <a:off x="457201" y="2166939"/>
            <a:ext cx="4499113" cy="3159837"/>
          </a:xfrm>
        </p:spPr>
        <p:txBody>
          <a:bodyPr/>
          <a:lstStyle/>
          <a:p>
            <a:r>
              <a:rPr lang="en-US" dirty="0" smtClean="0"/>
              <a:t>Avoid spicy foods </a:t>
            </a:r>
          </a:p>
          <a:p>
            <a:r>
              <a:rPr lang="en-US" dirty="0" smtClean="0"/>
              <a:t>Avoid citrus foods </a:t>
            </a:r>
          </a:p>
          <a:p>
            <a:r>
              <a:rPr lang="en-US" dirty="0" smtClean="0"/>
              <a:t>Avoid acidic foods </a:t>
            </a:r>
          </a:p>
          <a:p>
            <a:r>
              <a:rPr lang="en-US" dirty="0" smtClean="0"/>
              <a:t>Avoid alcohol</a:t>
            </a:r>
          </a:p>
          <a:p>
            <a:r>
              <a:rPr lang="en-US" dirty="0" smtClean="0"/>
              <a:t>Choose moist/soft foods</a:t>
            </a:r>
          </a:p>
          <a:p>
            <a:r>
              <a:rPr lang="en-US" dirty="0" smtClean="0"/>
              <a:t>Liquid nutrition may be helpful</a:t>
            </a:r>
          </a:p>
          <a:p>
            <a:r>
              <a:rPr lang="en-US" dirty="0" smtClean="0"/>
              <a:t>Mouth rinses  </a:t>
            </a:r>
            <a:endParaRPr lang="en-US" dirty="0"/>
          </a:p>
        </p:txBody>
      </p:sp>
      <p:pic>
        <p:nvPicPr>
          <p:cNvPr id="11266" name="Picture 2" descr="Image result for esophag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514" y="1307824"/>
            <a:ext cx="2846995" cy="387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221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Diarrhea</a:t>
            </a:r>
            <a:endParaRPr lang="en-US" dirty="0"/>
          </a:p>
        </p:txBody>
      </p:sp>
      <p:sp>
        <p:nvSpPr>
          <p:cNvPr id="3" name="Content Placeholder 2"/>
          <p:cNvSpPr>
            <a:spLocks noGrp="1"/>
          </p:cNvSpPr>
          <p:nvPr>
            <p:ph idx="1"/>
          </p:nvPr>
        </p:nvSpPr>
        <p:spPr>
          <a:xfrm>
            <a:off x="457199" y="1746251"/>
            <a:ext cx="8409709" cy="4213116"/>
          </a:xfrm>
        </p:spPr>
        <p:txBody>
          <a:bodyPr/>
          <a:lstStyle/>
          <a:p>
            <a:r>
              <a:rPr lang="en-US" dirty="0" smtClean="0"/>
              <a:t>Fiber intake – increase soluble fiber</a:t>
            </a:r>
            <a:endParaRPr lang="en-US" dirty="0"/>
          </a:p>
          <a:p>
            <a:r>
              <a:rPr lang="en-US" dirty="0" smtClean="0"/>
              <a:t>Drink plenty of fluids</a:t>
            </a:r>
          </a:p>
          <a:p>
            <a:r>
              <a:rPr lang="en-US" dirty="0" smtClean="0"/>
              <a:t>Eat bland foods, avoid spicy foods</a:t>
            </a:r>
          </a:p>
          <a:p>
            <a:r>
              <a:rPr lang="en-US" dirty="0" smtClean="0"/>
              <a:t>Foods high in pectin tend to slow transit</a:t>
            </a:r>
          </a:p>
          <a:p>
            <a:pPr lvl="1"/>
            <a:r>
              <a:rPr lang="en-US" dirty="0" smtClean="0"/>
              <a:t>Banana, sweet potato, pumpkin</a:t>
            </a:r>
          </a:p>
          <a:p>
            <a:pPr lvl="1"/>
            <a:r>
              <a:rPr lang="en-US" dirty="0" smtClean="0"/>
              <a:t>Make a shake with soy milk, banana, sweet potato</a:t>
            </a:r>
          </a:p>
          <a:p>
            <a:r>
              <a:rPr lang="en-US" dirty="0" smtClean="0"/>
              <a:t>Rice water </a:t>
            </a:r>
          </a:p>
          <a:p>
            <a:pPr lvl="1"/>
            <a:r>
              <a:rPr lang="en-US" dirty="0" smtClean="0"/>
              <a:t>Make rice according to package directions, add an additional 1 ½ cups water. Once rice is cooked, pour off access water to drink</a:t>
            </a:r>
          </a:p>
          <a:p>
            <a:r>
              <a:rPr lang="en-US" dirty="0" smtClean="0"/>
              <a:t>Yogurt has beneficial bacteria which may help</a:t>
            </a:r>
          </a:p>
          <a:p>
            <a:endParaRPr lang="en-US" dirty="0" smtClean="0"/>
          </a:p>
        </p:txBody>
      </p:sp>
    </p:spTree>
    <p:extLst>
      <p:ext uri="{BB962C8B-B14F-4D97-AF65-F5344CB8AC3E}">
        <p14:creationId xmlns:p14="http://schemas.microsoft.com/office/powerpoint/2010/main" val="3312891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Constipation</a:t>
            </a:r>
            <a:endParaRPr lang="en-US" dirty="0"/>
          </a:p>
        </p:txBody>
      </p:sp>
      <p:sp>
        <p:nvSpPr>
          <p:cNvPr id="3" name="Content Placeholder 2"/>
          <p:cNvSpPr>
            <a:spLocks noGrp="1"/>
          </p:cNvSpPr>
          <p:nvPr>
            <p:ph idx="1"/>
          </p:nvPr>
        </p:nvSpPr>
        <p:spPr>
          <a:xfrm>
            <a:off x="457199" y="1746251"/>
            <a:ext cx="8409709" cy="4213116"/>
          </a:xfrm>
        </p:spPr>
        <p:txBody>
          <a:bodyPr/>
          <a:lstStyle/>
          <a:p>
            <a:r>
              <a:rPr lang="en-US" dirty="0" smtClean="0"/>
              <a:t>Fiber intake- increase insoluble fiber intakes</a:t>
            </a:r>
            <a:endParaRPr lang="en-US" dirty="0"/>
          </a:p>
          <a:p>
            <a:r>
              <a:rPr lang="en-US" dirty="0" smtClean="0"/>
              <a:t>Drink plenty of fluids</a:t>
            </a:r>
          </a:p>
          <a:p>
            <a:r>
              <a:rPr lang="en-US" dirty="0" smtClean="0"/>
              <a:t>Avoid gas forming foods</a:t>
            </a:r>
          </a:p>
          <a:p>
            <a:pPr lvl="1"/>
            <a:r>
              <a:rPr lang="en-US" dirty="0" smtClean="0"/>
              <a:t>Cabbage, broccoli, cauliflower, Brussel sprouts</a:t>
            </a:r>
          </a:p>
          <a:p>
            <a:r>
              <a:rPr lang="en-US" dirty="0" smtClean="0"/>
              <a:t>Decrease intake of “binding” foods</a:t>
            </a:r>
          </a:p>
          <a:p>
            <a:pPr lvl="1"/>
            <a:r>
              <a:rPr lang="en-US" dirty="0" smtClean="0"/>
              <a:t>Cheese, banana, sweet potato</a:t>
            </a:r>
          </a:p>
          <a:p>
            <a:pPr marL="114300" indent="0">
              <a:buNone/>
            </a:pPr>
            <a:endParaRPr lang="en-US" dirty="0" smtClean="0"/>
          </a:p>
          <a:p>
            <a:endParaRPr lang="en-US" dirty="0" smtClean="0"/>
          </a:p>
        </p:txBody>
      </p:sp>
    </p:spTree>
    <p:extLst>
      <p:ext uri="{BB962C8B-B14F-4D97-AF65-F5344CB8AC3E}">
        <p14:creationId xmlns:p14="http://schemas.microsoft.com/office/powerpoint/2010/main" val="867135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Important Points</a:t>
            </a:r>
            <a:endParaRPr lang="en-US" dirty="0"/>
          </a:p>
        </p:txBody>
      </p:sp>
      <p:sp>
        <p:nvSpPr>
          <p:cNvPr id="3" name="Content Placeholder 2"/>
          <p:cNvSpPr>
            <a:spLocks noGrp="1"/>
          </p:cNvSpPr>
          <p:nvPr>
            <p:ph idx="1"/>
          </p:nvPr>
        </p:nvSpPr>
        <p:spPr/>
        <p:txBody>
          <a:bodyPr/>
          <a:lstStyle/>
          <a:p>
            <a:r>
              <a:rPr lang="en-US" dirty="0" smtClean="0"/>
              <a:t>Avoid rapid weight loss </a:t>
            </a:r>
          </a:p>
          <a:p>
            <a:pPr lvl="1"/>
            <a:r>
              <a:rPr lang="en-US" dirty="0"/>
              <a:t>C</a:t>
            </a:r>
            <a:r>
              <a:rPr lang="en-US" dirty="0" smtClean="0"/>
              <a:t>an decrease immunity</a:t>
            </a:r>
          </a:p>
          <a:p>
            <a:pPr lvl="1"/>
            <a:r>
              <a:rPr lang="en-US" dirty="0"/>
              <a:t>T</a:t>
            </a:r>
            <a:r>
              <a:rPr lang="en-US" dirty="0" smtClean="0"/>
              <a:t>ypically muscle loss which can cause weakness</a:t>
            </a:r>
            <a:endParaRPr lang="en-US" dirty="0"/>
          </a:p>
          <a:p>
            <a:r>
              <a:rPr lang="en-US" dirty="0" smtClean="0"/>
              <a:t>Don’t stress about food</a:t>
            </a:r>
          </a:p>
          <a:p>
            <a:pPr lvl="1"/>
            <a:r>
              <a:rPr lang="en-US" dirty="0" smtClean="0"/>
              <a:t>Stress increases cortisol levels and inflammation</a:t>
            </a:r>
          </a:p>
          <a:p>
            <a:r>
              <a:rPr lang="en-US" dirty="0" smtClean="0"/>
              <a:t>If overweight, losing weight gradually to a healthy weight is beneficial</a:t>
            </a:r>
          </a:p>
          <a:p>
            <a:r>
              <a:rPr lang="en-US" dirty="0" smtClean="0"/>
              <a:t>Every patient has different nutrition side effects</a:t>
            </a:r>
            <a:endParaRPr lang="en-US" dirty="0"/>
          </a:p>
        </p:txBody>
      </p:sp>
    </p:spTree>
    <p:extLst>
      <p:ext uri="{BB962C8B-B14F-4D97-AF65-F5344CB8AC3E}">
        <p14:creationId xmlns:p14="http://schemas.microsoft.com/office/powerpoint/2010/main" val="1085236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and Kidney Damage</a:t>
            </a:r>
            <a:endParaRPr lang="en-US" dirty="0"/>
          </a:p>
        </p:txBody>
      </p:sp>
      <p:sp>
        <p:nvSpPr>
          <p:cNvPr id="3" name="Content Placeholder 2"/>
          <p:cNvSpPr>
            <a:spLocks noGrp="1"/>
          </p:cNvSpPr>
          <p:nvPr>
            <p:ph idx="1"/>
          </p:nvPr>
        </p:nvSpPr>
        <p:spPr/>
        <p:txBody>
          <a:bodyPr/>
          <a:lstStyle/>
          <a:p>
            <a:r>
              <a:rPr lang="en-US" dirty="0" smtClean="0"/>
              <a:t>Discuss with your doctor if you have kidney damage and which stage</a:t>
            </a:r>
          </a:p>
          <a:p>
            <a:r>
              <a:rPr lang="en-US" dirty="0" smtClean="0"/>
              <a:t>There is not one diet plan that is right for people with kidney damage (ask to meet with RD for individualized counseling)</a:t>
            </a:r>
          </a:p>
          <a:p>
            <a:r>
              <a:rPr lang="en-US" dirty="0" smtClean="0"/>
              <a:t>May need to follow a diet low in sodium, potassium, phosphorus</a:t>
            </a:r>
          </a:p>
        </p:txBody>
      </p:sp>
    </p:spTree>
    <p:extLst>
      <p:ext uri="{BB962C8B-B14F-4D97-AF65-F5344CB8AC3E}">
        <p14:creationId xmlns:p14="http://schemas.microsoft.com/office/powerpoint/2010/main" val="2072077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to Limit Sodium</a:t>
            </a:r>
            <a:endParaRPr lang="en-US" dirty="0"/>
          </a:p>
        </p:txBody>
      </p:sp>
      <p:sp>
        <p:nvSpPr>
          <p:cNvPr id="3" name="Content Placeholder 2"/>
          <p:cNvSpPr>
            <a:spLocks noGrp="1"/>
          </p:cNvSpPr>
          <p:nvPr>
            <p:ph idx="1"/>
          </p:nvPr>
        </p:nvSpPr>
        <p:spPr>
          <a:xfrm>
            <a:off x="348018" y="1418704"/>
            <a:ext cx="8338782" cy="4436185"/>
          </a:xfrm>
        </p:spPr>
        <p:txBody>
          <a:bodyPr/>
          <a:lstStyle/>
          <a:p>
            <a:r>
              <a:rPr lang="en-US" dirty="0" smtClean="0"/>
              <a:t>Eat </a:t>
            </a:r>
            <a:r>
              <a:rPr lang="en-US" dirty="0"/>
              <a:t>home-cooked meals made from fresh ingredients.</a:t>
            </a:r>
          </a:p>
          <a:p>
            <a:r>
              <a:rPr lang="en-US" dirty="0"/>
              <a:t>Choose foods and condiments with 200 milligrams of sodium or less per serving.</a:t>
            </a:r>
          </a:p>
          <a:p>
            <a:r>
              <a:rPr lang="en-US" dirty="0"/>
              <a:t>Use frozen or packaged meals with 600 milligrams or less sodium per serving if you are too tired to cook.</a:t>
            </a:r>
          </a:p>
          <a:p>
            <a:r>
              <a:rPr lang="en-US" dirty="0"/>
              <a:t>Check labels to avoid foods that have more than 200 milligrams of sodium per serving. These foods may include canned soups or soup mixes, packaged foods, pickled foods, sauces, and seasonings. </a:t>
            </a:r>
          </a:p>
          <a:p>
            <a:r>
              <a:rPr lang="en-US" dirty="0"/>
              <a:t>Limit how much salt you add to foods or avoid it altogether. Salt-free seasonings like herbs, spices, lemon juice, and vinegar will flavor to your food without adding salt. </a:t>
            </a:r>
          </a:p>
          <a:p>
            <a:endParaRPr lang="en-US" dirty="0"/>
          </a:p>
        </p:txBody>
      </p:sp>
    </p:spTree>
    <p:extLst>
      <p:ext uri="{BB962C8B-B14F-4D97-AF65-F5344CB8AC3E}">
        <p14:creationId xmlns:p14="http://schemas.microsoft.com/office/powerpoint/2010/main" val="877380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Potassium in Foods</a:t>
            </a:r>
            <a:endParaRPr lang="en-US" dirty="0"/>
          </a:p>
        </p:txBody>
      </p:sp>
      <p:sp>
        <p:nvSpPr>
          <p:cNvPr id="3" name="Content Placeholder 2"/>
          <p:cNvSpPr>
            <a:spLocks noGrp="1"/>
          </p:cNvSpPr>
          <p:nvPr>
            <p:ph idx="1"/>
          </p:nvPr>
        </p:nvSpPr>
        <p:spPr/>
        <p:txBody>
          <a:bodyPr/>
          <a:lstStyle/>
          <a:p>
            <a:r>
              <a:rPr lang="en-US" dirty="0" smtClean="0"/>
              <a:t>Discuss with your doctor and RD your specific requirements</a:t>
            </a:r>
          </a:p>
          <a:p>
            <a:r>
              <a:rPr lang="en-US" b="1" dirty="0" smtClean="0"/>
              <a:t>Foods higher in potassium</a:t>
            </a:r>
            <a:r>
              <a:rPr lang="en-US" dirty="0" smtClean="0"/>
              <a:t>: bananas, potatoes, pumpkin, milk, nuts, beef, </a:t>
            </a:r>
            <a:r>
              <a:rPr lang="en-US" dirty="0" err="1" smtClean="0"/>
              <a:t>brussell</a:t>
            </a:r>
            <a:r>
              <a:rPr lang="en-US" dirty="0" smtClean="0"/>
              <a:t> sprouts, spinach</a:t>
            </a:r>
          </a:p>
          <a:p>
            <a:r>
              <a:rPr lang="en-US" b="1" dirty="0" smtClean="0"/>
              <a:t>Foods lower in potassium: </a:t>
            </a:r>
            <a:r>
              <a:rPr lang="en-US" dirty="0" smtClean="0"/>
              <a:t>cauliflower, mushrooms, almond milk, hummus, grapes, eggplant, grapes</a:t>
            </a:r>
            <a:endParaRPr lang="en-US" dirty="0"/>
          </a:p>
        </p:txBody>
      </p:sp>
    </p:spTree>
    <p:extLst>
      <p:ext uri="{BB962C8B-B14F-4D97-AF65-F5344CB8AC3E}">
        <p14:creationId xmlns:p14="http://schemas.microsoft.com/office/powerpoint/2010/main" val="3904040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in Foods</a:t>
            </a:r>
            <a:endParaRPr lang="en-US" dirty="0"/>
          </a:p>
        </p:txBody>
      </p:sp>
      <p:sp>
        <p:nvSpPr>
          <p:cNvPr id="3" name="Content Placeholder 2"/>
          <p:cNvSpPr>
            <a:spLocks noGrp="1"/>
          </p:cNvSpPr>
          <p:nvPr>
            <p:ph idx="1"/>
          </p:nvPr>
        </p:nvSpPr>
        <p:spPr/>
        <p:txBody>
          <a:bodyPr/>
          <a:lstStyle/>
          <a:p>
            <a:r>
              <a:rPr lang="en-US" dirty="0" smtClean="0"/>
              <a:t>Discuss with doctor and your RD on your specific requirements</a:t>
            </a:r>
          </a:p>
          <a:p>
            <a:r>
              <a:rPr lang="en-US" b="1" dirty="0" smtClean="0"/>
              <a:t>Foods higher in phosphorus: </a:t>
            </a:r>
            <a:r>
              <a:rPr lang="en-US" dirty="0" smtClean="0"/>
              <a:t>biscuits, pancakes, processed meats and cheese, battered or fried fish</a:t>
            </a:r>
            <a:endParaRPr lang="en-US" b="1" dirty="0" smtClean="0"/>
          </a:p>
          <a:p>
            <a:r>
              <a:rPr lang="en-US" b="1" dirty="0" smtClean="0"/>
              <a:t>Foods lower in phosphorus: </a:t>
            </a:r>
            <a:r>
              <a:rPr lang="en-US" dirty="0" smtClean="0"/>
              <a:t>fresh breads, plain cereals, all natural chicken and fish, tofu, milk</a:t>
            </a:r>
            <a:r>
              <a:rPr lang="en-US" smtClean="0"/>
              <a:t>, eggs</a:t>
            </a:r>
            <a:endParaRPr lang="en-US" b="1" dirty="0"/>
          </a:p>
        </p:txBody>
      </p:sp>
    </p:spTree>
    <p:extLst>
      <p:ext uri="{BB962C8B-B14F-4D97-AF65-F5344CB8AC3E}">
        <p14:creationId xmlns:p14="http://schemas.microsoft.com/office/powerpoint/2010/main" val="276342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52456"/>
                </a:solidFill>
              </a:rPr>
              <a:t>Survivorship</a:t>
            </a:r>
            <a:endParaRPr lang="en-US" b="1" dirty="0">
              <a:solidFill>
                <a:srgbClr val="152456"/>
              </a:solidFill>
            </a:endParaRPr>
          </a:p>
        </p:txBody>
      </p:sp>
    </p:spTree>
    <p:extLst>
      <p:ext uri="{BB962C8B-B14F-4D97-AF65-F5344CB8AC3E}">
        <p14:creationId xmlns:p14="http://schemas.microsoft.com/office/powerpoint/2010/main" val="1200875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7711"/>
            <a:ext cx="9173067" cy="5150734"/>
          </a:xfrm>
          <a:prstGeom prst="rect">
            <a:avLst/>
          </a:prstGeom>
        </p:spPr>
      </p:pic>
    </p:spTree>
    <p:extLst>
      <p:ext uri="{BB962C8B-B14F-4D97-AF65-F5344CB8AC3E}">
        <p14:creationId xmlns:p14="http://schemas.microsoft.com/office/powerpoint/2010/main" val="2258027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52456"/>
                </a:solidFill>
              </a:rPr>
              <a:t>Your questions</a:t>
            </a:r>
            <a:endParaRPr lang="en-US" b="1" dirty="0">
              <a:solidFill>
                <a:srgbClr val="152456"/>
              </a:solidFill>
            </a:endParaRPr>
          </a:p>
        </p:txBody>
      </p:sp>
    </p:spTree>
    <p:extLst>
      <p:ext uri="{BB962C8B-B14F-4D97-AF65-F5344CB8AC3E}">
        <p14:creationId xmlns:p14="http://schemas.microsoft.com/office/powerpoint/2010/main" val="15066177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52456"/>
                </a:solidFill>
              </a:rPr>
              <a:t>Jacqueline Stulb</a:t>
            </a:r>
            <a:br>
              <a:rPr lang="en-US" b="1" dirty="0" smtClean="0">
                <a:solidFill>
                  <a:srgbClr val="152456"/>
                </a:solidFill>
              </a:rPr>
            </a:br>
            <a:r>
              <a:rPr lang="en-US" b="1" dirty="0" smtClean="0">
                <a:solidFill>
                  <a:srgbClr val="152456"/>
                </a:solidFill>
              </a:rPr>
              <a:t>267-240-0576</a:t>
            </a:r>
            <a:br>
              <a:rPr lang="en-US" b="1" dirty="0" smtClean="0">
                <a:solidFill>
                  <a:srgbClr val="152456"/>
                </a:solidFill>
              </a:rPr>
            </a:br>
            <a:r>
              <a:rPr lang="en-US" b="1" dirty="0" smtClean="0">
                <a:solidFill>
                  <a:srgbClr val="152456"/>
                </a:solidFill>
              </a:rPr>
              <a:t>Jacqueline.Stulb@Jefferson.edu</a:t>
            </a:r>
            <a:endParaRPr lang="en-US" b="1" dirty="0">
              <a:solidFill>
                <a:srgbClr val="152456"/>
              </a:solidFill>
            </a:endParaRPr>
          </a:p>
        </p:txBody>
      </p:sp>
    </p:spTree>
    <p:extLst>
      <p:ext uri="{BB962C8B-B14F-4D97-AF65-F5344CB8AC3E}">
        <p14:creationId xmlns:p14="http://schemas.microsoft.com/office/powerpoint/2010/main" val="2438604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AICR Recommendations</a:t>
            </a:r>
            <a:endParaRPr lang="en-US" sz="3600" dirty="0"/>
          </a:p>
        </p:txBody>
      </p:sp>
      <p:sp>
        <p:nvSpPr>
          <p:cNvPr id="3" name="Content Placeholder 2"/>
          <p:cNvSpPr>
            <a:spLocks noGrp="1"/>
          </p:cNvSpPr>
          <p:nvPr>
            <p:ph idx="1"/>
          </p:nvPr>
        </p:nvSpPr>
        <p:spPr/>
        <p:txBody>
          <a:bodyPr/>
          <a:lstStyle/>
          <a:p>
            <a:r>
              <a:rPr lang="en-US" dirty="0" smtClean="0"/>
              <a:t>Be a healthy weight</a:t>
            </a:r>
          </a:p>
          <a:p>
            <a:r>
              <a:rPr lang="en-US" dirty="0" smtClean="0"/>
              <a:t>Be physically active as part of everyday life</a:t>
            </a:r>
          </a:p>
          <a:p>
            <a:r>
              <a:rPr lang="en-US" dirty="0" smtClean="0"/>
              <a:t>Eat mostly plant based foods</a:t>
            </a:r>
          </a:p>
          <a:p>
            <a:r>
              <a:rPr lang="en-US" dirty="0" smtClean="0"/>
              <a:t>Limit intake of “fast foods”</a:t>
            </a:r>
          </a:p>
          <a:p>
            <a:r>
              <a:rPr lang="en-US" dirty="0" smtClean="0"/>
              <a:t>Limit intake of red meat and avoid processed meat</a:t>
            </a:r>
          </a:p>
          <a:p>
            <a:r>
              <a:rPr lang="en-US" dirty="0" smtClean="0"/>
              <a:t>Limit consumption of sugar-sweetened beverages</a:t>
            </a:r>
          </a:p>
          <a:p>
            <a:r>
              <a:rPr lang="en-US" dirty="0" smtClean="0"/>
              <a:t>Limit alcohol consumption</a:t>
            </a:r>
          </a:p>
          <a:p>
            <a:r>
              <a:rPr lang="en-US" dirty="0" smtClean="0"/>
              <a:t>Aim to meet nutritional needs through diet alone</a:t>
            </a:r>
            <a:endParaRPr lang="en-US" dirty="0"/>
          </a:p>
        </p:txBody>
      </p:sp>
    </p:spTree>
    <p:extLst>
      <p:ext uri="{BB962C8B-B14F-4D97-AF65-F5344CB8AC3E}">
        <p14:creationId xmlns:p14="http://schemas.microsoft.com/office/powerpoint/2010/main" val="118478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63440" y="1195388"/>
            <a:ext cx="4023360" cy="4263580"/>
          </a:xfrm>
        </p:spPr>
        <p:txBody>
          <a:bodyPr/>
          <a:lstStyle/>
          <a:p>
            <a:pPr algn="ctr">
              <a:buFont typeface="Arial" panose="020B0604020202020204" pitchFamily="34" charset="0"/>
              <a:buChar char="•"/>
            </a:pPr>
            <a:r>
              <a:rPr lang="en-US" sz="3200" dirty="0"/>
              <a:t> 2/3 (or more) vegetables, fruits, whole grains and beans </a:t>
            </a:r>
          </a:p>
          <a:p>
            <a:pPr marL="457200" indent="-457200" algn="ctr">
              <a:buFont typeface="Arial" panose="020B0604020202020204" pitchFamily="34" charset="0"/>
              <a:buChar char="•"/>
            </a:pPr>
            <a:endParaRPr lang="en-US" sz="3200" dirty="0"/>
          </a:p>
          <a:p>
            <a:pPr algn="ctr">
              <a:buFont typeface="Arial" panose="020B0604020202020204" pitchFamily="34" charset="0"/>
              <a:buChar char="•"/>
            </a:pPr>
            <a:r>
              <a:rPr lang="en-US" sz="3200" dirty="0"/>
              <a:t> 1/3 (or less) animal protein</a:t>
            </a:r>
          </a:p>
          <a:p>
            <a:endParaRPr lang="en-US" dirty="0"/>
          </a:p>
        </p:txBody>
      </p:sp>
      <p:pic>
        <p:nvPicPr>
          <p:cNvPr id="7"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8824" y="1195389"/>
            <a:ext cx="3779476" cy="4264025"/>
          </a:xfrm>
        </p:spPr>
      </p:pic>
    </p:spTree>
    <p:extLst>
      <p:ext uri="{BB962C8B-B14F-4D97-AF65-F5344CB8AC3E}">
        <p14:creationId xmlns:p14="http://schemas.microsoft.com/office/powerpoint/2010/main" val="1305447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52456"/>
                </a:solidFill>
              </a:rPr>
              <a:t>General Nutrition</a:t>
            </a:r>
            <a:endParaRPr lang="en-US" dirty="0">
              <a:solidFill>
                <a:srgbClr val="152456"/>
              </a:solidFill>
            </a:endParaRPr>
          </a:p>
        </p:txBody>
      </p:sp>
    </p:spTree>
    <p:extLst>
      <p:ext uri="{BB962C8B-B14F-4D97-AF65-F5344CB8AC3E}">
        <p14:creationId xmlns:p14="http://schemas.microsoft.com/office/powerpoint/2010/main" val="3585246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Nutrients</a:t>
            </a:r>
            <a:endParaRPr lang="en-US" dirty="0"/>
          </a:p>
        </p:txBody>
      </p:sp>
      <p:sp>
        <p:nvSpPr>
          <p:cNvPr id="3" name="Content Placeholder 2"/>
          <p:cNvSpPr>
            <a:spLocks noGrp="1"/>
          </p:cNvSpPr>
          <p:nvPr>
            <p:ph idx="1"/>
          </p:nvPr>
        </p:nvSpPr>
        <p:spPr/>
        <p:txBody>
          <a:bodyPr/>
          <a:lstStyle/>
          <a:p>
            <a:r>
              <a:rPr lang="en-US" sz="2400" dirty="0" smtClean="0"/>
              <a:t>Carbohydrates (4kcals/g)</a:t>
            </a:r>
          </a:p>
          <a:p>
            <a:pPr lvl="1"/>
            <a:r>
              <a:rPr lang="en-US" sz="2200" dirty="0" smtClean="0"/>
              <a:t>Primary source of energy</a:t>
            </a:r>
          </a:p>
          <a:p>
            <a:r>
              <a:rPr lang="en-US" sz="2400" dirty="0" smtClean="0"/>
              <a:t>Protein (4kcals/g)</a:t>
            </a:r>
          </a:p>
          <a:p>
            <a:pPr lvl="1"/>
            <a:r>
              <a:rPr lang="en-US" sz="2200" dirty="0" smtClean="0"/>
              <a:t>Tissue repair, boost immune system</a:t>
            </a:r>
          </a:p>
          <a:p>
            <a:r>
              <a:rPr lang="en-US" sz="2400" dirty="0" smtClean="0"/>
              <a:t>Fat (9kcals/kg)</a:t>
            </a:r>
          </a:p>
          <a:p>
            <a:pPr lvl="1"/>
            <a:r>
              <a:rPr lang="en-US" sz="2200" dirty="0" smtClean="0"/>
              <a:t>Energy, absorption of vitamins and minerals, cell membranes, inflammation, blood clotting, muscle movement</a:t>
            </a:r>
          </a:p>
          <a:p>
            <a:r>
              <a:rPr lang="en-US" sz="2400" dirty="0" smtClean="0"/>
              <a:t>Water, Vitamins, Minerals</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8667" y="321887"/>
            <a:ext cx="3755333" cy="2440312"/>
          </a:xfrm>
          <a:prstGeom prst="rect">
            <a:avLst/>
          </a:prstGeom>
        </p:spPr>
      </p:pic>
    </p:spTree>
    <p:extLst>
      <p:ext uri="{BB962C8B-B14F-4D97-AF65-F5344CB8AC3E}">
        <p14:creationId xmlns:p14="http://schemas.microsoft.com/office/powerpoint/2010/main" val="1807090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Macronutrients- Carbohydrates</a:t>
            </a:r>
            <a:endParaRPr lang="en-US" dirty="0"/>
          </a:p>
        </p:txBody>
      </p:sp>
      <p:sp>
        <p:nvSpPr>
          <p:cNvPr id="3" name="Content Placeholder 2"/>
          <p:cNvSpPr>
            <a:spLocks noGrp="1"/>
          </p:cNvSpPr>
          <p:nvPr>
            <p:ph idx="1"/>
          </p:nvPr>
        </p:nvSpPr>
        <p:spPr/>
        <p:txBody>
          <a:bodyPr/>
          <a:lstStyle/>
          <a:p>
            <a:r>
              <a:rPr lang="en-US" sz="2400" dirty="0" smtClean="0"/>
              <a:t>Made up of fiber, starch, and sugar</a:t>
            </a:r>
          </a:p>
          <a:p>
            <a:endParaRPr lang="en-US" sz="1000" dirty="0"/>
          </a:p>
          <a:p>
            <a:r>
              <a:rPr lang="en-US" sz="2400" dirty="0" smtClean="0"/>
              <a:t>Simple Carbohydrates-digested quickly</a:t>
            </a:r>
          </a:p>
          <a:p>
            <a:pPr lvl="1"/>
            <a:r>
              <a:rPr lang="en-US" sz="2200" dirty="0" smtClean="0"/>
              <a:t>Sugar, honey, agave, juice, soda, desserts, breakfast foods, milk, white bread/pasta/rice</a:t>
            </a:r>
          </a:p>
          <a:p>
            <a:pPr lvl="1"/>
            <a:r>
              <a:rPr lang="en-US" sz="2200" dirty="0" smtClean="0"/>
              <a:t>Limit consumption as appropriate</a:t>
            </a:r>
          </a:p>
          <a:p>
            <a:pPr lvl="1"/>
            <a:endParaRPr lang="en-US" sz="2200" dirty="0"/>
          </a:p>
          <a:p>
            <a:pPr marL="411163" lvl="1" indent="0">
              <a:buNone/>
            </a:pPr>
            <a:endParaRPr lang="en-US" sz="2200" dirty="0" smtClean="0"/>
          </a:p>
          <a:p>
            <a:endParaRPr lang="en-US" sz="2200" dirty="0" smtClean="0"/>
          </a:p>
          <a:p>
            <a:endParaRPr lang="en-US" dirty="0"/>
          </a:p>
        </p:txBody>
      </p:sp>
      <p:sp>
        <p:nvSpPr>
          <p:cNvPr id="4" name="TextBox 3"/>
          <p:cNvSpPr txBox="1"/>
          <p:nvPr/>
        </p:nvSpPr>
        <p:spPr>
          <a:xfrm flipH="1">
            <a:off x="992911" y="4461163"/>
            <a:ext cx="7158178"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Sugar does not feed cancer cells anymore than any other cell, however cancer cells do grow more rapidly and therefore use more glucose than normal growing cells</a:t>
            </a:r>
            <a:endParaRPr lang="en-US" dirty="0"/>
          </a:p>
        </p:txBody>
      </p:sp>
    </p:spTree>
    <p:extLst>
      <p:ext uri="{BB962C8B-B14F-4D97-AF65-F5344CB8AC3E}">
        <p14:creationId xmlns:p14="http://schemas.microsoft.com/office/powerpoint/2010/main" val="1730517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ght content">
  <a:themeElements>
    <a:clrScheme name="Custom 1">
      <a:dk1>
        <a:srgbClr val="011E40"/>
      </a:dk1>
      <a:lt1>
        <a:sysClr val="window" lastClr="FFFFFF"/>
      </a:lt1>
      <a:dk2>
        <a:srgbClr val="2F5897"/>
      </a:dk2>
      <a:lt2>
        <a:srgbClr val="E4E9EF"/>
      </a:lt2>
      <a:accent1>
        <a:srgbClr val="307FE2"/>
      </a:accent1>
      <a:accent2>
        <a:srgbClr val="F8E08E"/>
      </a:accent2>
      <a:accent3>
        <a:srgbClr val="80225F"/>
      </a:accent3>
      <a:accent4>
        <a:srgbClr val="011E40"/>
      </a:accent4>
      <a:accent5>
        <a:srgbClr val="C4B000"/>
      </a:accent5>
      <a:accent6>
        <a:srgbClr val="89813D"/>
      </a:accent6>
      <a:hlink>
        <a:srgbClr val="2DCCD3"/>
      </a:hlink>
      <a:folHlink>
        <a:srgbClr val="C4BCB7"/>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Gradient content">
  <a:themeElements>
    <a:clrScheme name="Jefferson Palette widescreen">
      <a:dk1>
        <a:sysClr val="windowText" lastClr="000000"/>
      </a:dk1>
      <a:lt1>
        <a:sysClr val="window" lastClr="FFFFFF"/>
      </a:lt1>
      <a:dk2>
        <a:srgbClr val="2F5897"/>
      </a:dk2>
      <a:lt2>
        <a:srgbClr val="E4E9EF"/>
      </a:lt2>
      <a:accent1>
        <a:srgbClr val="4678BC"/>
      </a:accent1>
      <a:accent2>
        <a:srgbClr val="A0672D"/>
      </a:accent2>
      <a:accent3>
        <a:srgbClr val="700052"/>
      </a:accent3>
      <a:accent4>
        <a:srgbClr val="152456"/>
      </a:accent4>
      <a:accent5>
        <a:srgbClr val="C3B60D"/>
      </a:accent5>
      <a:accent6>
        <a:srgbClr val="6E6B23"/>
      </a:accent6>
      <a:hlink>
        <a:srgbClr val="58B7DD"/>
      </a:hlink>
      <a:folHlink>
        <a:srgbClr val="B2B2B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8033</TotalTime>
  <Words>2315</Words>
  <Application>Microsoft Office PowerPoint</Application>
  <PresentationFormat>On-screen Show (4:3)</PresentationFormat>
  <Paragraphs>288</Paragraphs>
  <Slides>47</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ＭＳ Ｐゴシック</vt:lpstr>
      <vt:lpstr>Arial</vt:lpstr>
      <vt:lpstr>Calibri</vt:lpstr>
      <vt:lpstr>Trebuchet MS</vt:lpstr>
      <vt:lpstr>Light content</vt:lpstr>
      <vt:lpstr>Gradient content</vt:lpstr>
      <vt:lpstr>Fighting Cancer with Your Fork</vt:lpstr>
      <vt:lpstr>Importance of Nutrition</vt:lpstr>
      <vt:lpstr>Benefits of Good Nutrition</vt:lpstr>
      <vt:lpstr>Important Points</vt:lpstr>
      <vt:lpstr>AICR Recommendations</vt:lpstr>
      <vt:lpstr>PowerPoint Presentation</vt:lpstr>
      <vt:lpstr>General Nutrition</vt:lpstr>
      <vt:lpstr>Nutrients</vt:lpstr>
      <vt:lpstr>Macronutrients- Carbohydrates</vt:lpstr>
      <vt:lpstr>Macronutrients- Carbohydrates</vt:lpstr>
      <vt:lpstr>Macronutrients- Protein</vt:lpstr>
      <vt:lpstr>Macronutrients- Fats</vt:lpstr>
      <vt:lpstr>Water</vt:lpstr>
      <vt:lpstr>Vitamins/Mineral/Antioxidants</vt:lpstr>
      <vt:lpstr>Water Soluble Vitamins</vt:lpstr>
      <vt:lpstr>Water Soluble Vitamins</vt:lpstr>
      <vt:lpstr>Fat Soluble Vitamins</vt:lpstr>
      <vt:lpstr>Iron</vt:lpstr>
      <vt:lpstr>Phytochemicals</vt:lpstr>
      <vt:lpstr>Add Color to Your Plate</vt:lpstr>
      <vt:lpstr>Herbs</vt:lpstr>
      <vt:lpstr>Common Questions </vt:lpstr>
      <vt:lpstr>Alcohol</vt:lpstr>
      <vt:lpstr>Green Tea</vt:lpstr>
      <vt:lpstr>Processed Foods</vt:lpstr>
      <vt:lpstr>Tumeric</vt:lpstr>
      <vt:lpstr>Organic</vt:lpstr>
      <vt:lpstr>Food Safety  </vt:lpstr>
      <vt:lpstr>Popular Diets</vt:lpstr>
      <vt:lpstr>Managing Side Effects</vt:lpstr>
      <vt:lpstr>Managing Decreased Appetite</vt:lpstr>
      <vt:lpstr>Nutrient Dense Snacks </vt:lpstr>
      <vt:lpstr>Nausea/Vomiting</vt:lpstr>
      <vt:lpstr>Managing Taste Changes</vt:lpstr>
      <vt:lpstr>Taste Changes </vt:lpstr>
      <vt:lpstr>PowerPoint Presentation</vt:lpstr>
      <vt:lpstr>Mucositis/Esophagitis </vt:lpstr>
      <vt:lpstr>Managing Diarrhea</vt:lpstr>
      <vt:lpstr>Managing Constipation</vt:lpstr>
      <vt:lpstr>Nutrition and Kidney Damage</vt:lpstr>
      <vt:lpstr>Tips to Limit Sodium</vt:lpstr>
      <vt:lpstr>Potassium in Foods</vt:lpstr>
      <vt:lpstr>Phosphorus in Foods</vt:lpstr>
      <vt:lpstr>Survivorship</vt:lpstr>
      <vt:lpstr>PowerPoint Presentation</vt:lpstr>
      <vt:lpstr>Your questions</vt:lpstr>
      <vt:lpstr>Jacqueline Stulb 267-240-0576 Jacqueline.Stulb@Jefferson.edu</vt:lpstr>
    </vt:vector>
  </TitlesOfParts>
  <Company>Jefferson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 Services</dc:creator>
  <cp:lastModifiedBy>Jacqueline Stulb</cp:lastModifiedBy>
  <cp:revision>266</cp:revision>
  <cp:lastPrinted>2014-04-07T13:42:21Z</cp:lastPrinted>
  <dcterms:created xsi:type="dcterms:W3CDTF">2014-04-05T18:35:34Z</dcterms:created>
  <dcterms:modified xsi:type="dcterms:W3CDTF">2021-04-15T15:54:05Z</dcterms:modified>
</cp:coreProperties>
</file>