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4" r:id="rId2"/>
    <p:sldMasterId id="2147483694" r:id="rId3"/>
    <p:sldMasterId id="2147483704" r:id="rId4"/>
    <p:sldMasterId id="2147483726" r:id="rId5"/>
  </p:sldMasterIdLst>
  <p:notesMasterIdLst>
    <p:notesMasterId r:id="rId42"/>
  </p:notesMasterIdLst>
  <p:handoutMasterIdLst>
    <p:handoutMasterId r:id="rId43"/>
  </p:handoutMasterIdLst>
  <p:sldIdLst>
    <p:sldId id="763" r:id="rId6"/>
    <p:sldId id="764" r:id="rId7"/>
    <p:sldId id="765" r:id="rId8"/>
    <p:sldId id="837" r:id="rId9"/>
    <p:sldId id="292" r:id="rId10"/>
    <p:sldId id="293" r:id="rId11"/>
    <p:sldId id="294" r:id="rId12"/>
    <p:sldId id="768" r:id="rId13"/>
    <p:sldId id="295" r:id="rId14"/>
    <p:sldId id="368" r:id="rId15"/>
    <p:sldId id="369" r:id="rId16"/>
    <p:sldId id="838" r:id="rId17"/>
    <p:sldId id="370" r:id="rId18"/>
    <p:sldId id="371" r:id="rId19"/>
    <p:sldId id="839" r:id="rId20"/>
    <p:sldId id="375" r:id="rId21"/>
    <p:sldId id="769" r:id="rId22"/>
    <p:sldId id="814" r:id="rId23"/>
    <p:sldId id="835" r:id="rId24"/>
    <p:sldId id="836" r:id="rId25"/>
    <p:sldId id="815" r:id="rId26"/>
    <p:sldId id="427" r:id="rId27"/>
    <p:sldId id="840" r:id="rId28"/>
    <p:sldId id="413" r:id="rId29"/>
    <p:sldId id="414" r:id="rId30"/>
    <p:sldId id="402" r:id="rId31"/>
    <p:sldId id="406" r:id="rId32"/>
    <p:sldId id="265" r:id="rId33"/>
    <p:sldId id="412" r:id="rId34"/>
    <p:sldId id="762" r:id="rId35"/>
    <p:sldId id="410" r:id="rId36"/>
    <p:sldId id="411" r:id="rId37"/>
    <p:sldId id="826" r:id="rId38"/>
    <p:sldId id="829" r:id="rId39"/>
    <p:sldId id="767" r:id="rId40"/>
    <p:sldId id="268" r:id="rId41"/>
  </p:sldIdLst>
  <p:sldSz cx="9144000" cy="5143500" type="screen16x9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2FAE"/>
    <a:srgbClr val="CE5002"/>
    <a:srgbClr val="512373"/>
    <a:srgbClr val="008000"/>
    <a:srgbClr val="33CC33"/>
    <a:srgbClr val="F9FBFE"/>
    <a:srgbClr val="1C3168"/>
    <a:srgbClr val="053064"/>
    <a:srgbClr val="FC36FF"/>
    <a:srgbClr val="063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4"/>
  </p:normalViewPr>
  <p:slideViewPr>
    <p:cSldViewPr snapToGrid="0">
      <p:cViewPr varScale="1">
        <p:scale>
          <a:sx n="90" d="100"/>
          <a:sy n="90" d="100"/>
        </p:scale>
        <p:origin x="77" y="3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48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B7AF9-1D74-4D51-AF11-218D915610B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C4C777-7150-47A3-93EA-C51A3C855198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2000" dirty="0"/>
            <a:t>Cytokine release syndrome (CRS)</a:t>
          </a:r>
        </a:p>
      </dgm:t>
    </dgm:pt>
    <dgm:pt modelId="{3F060075-F3D6-402B-A6A9-8D8A0E54F724}" type="parTrans" cxnId="{12B93764-1E80-42B0-B9A4-AF5DCD26DFEA}">
      <dgm:prSet/>
      <dgm:spPr/>
      <dgm:t>
        <a:bodyPr/>
        <a:lstStyle/>
        <a:p>
          <a:endParaRPr lang="en-US" sz="1600"/>
        </a:p>
      </dgm:t>
    </dgm:pt>
    <dgm:pt modelId="{8DEDF9AD-9F45-482A-B976-756AA6FD7D52}" type="sibTrans" cxnId="{12B93764-1E80-42B0-B9A4-AF5DCD26DFEA}">
      <dgm:prSet/>
      <dgm:spPr/>
      <dgm:t>
        <a:bodyPr/>
        <a:lstStyle/>
        <a:p>
          <a:endParaRPr lang="en-US" sz="1600"/>
        </a:p>
      </dgm:t>
    </dgm:pt>
    <dgm:pt modelId="{0D17A772-8D44-4827-A1CB-F4E53C60734E}">
      <dgm:prSet custT="1"/>
      <dgm:spPr/>
      <dgm:t>
        <a:bodyPr/>
        <a:lstStyle/>
        <a:p>
          <a:r>
            <a:rPr lang="en-US" sz="1600" dirty="0"/>
            <a:t>Inflammatory syndrome</a:t>
          </a:r>
        </a:p>
      </dgm:t>
    </dgm:pt>
    <dgm:pt modelId="{45F7B5D5-431F-467E-99CC-0F34B8DE9422}" type="parTrans" cxnId="{1FDCB825-7DA8-4F52-9F59-3FD42E0AEDF4}">
      <dgm:prSet/>
      <dgm:spPr/>
      <dgm:t>
        <a:bodyPr/>
        <a:lstStyle/>
        <a:p>
          <a:endParaRPr lang="en-US" sz="1600"/>
        </a:p>
      </dgm:t>
    </dgm:pt>
    <dgm:pt modelId="{626C0337-9AFE-4D88-B3E0-7C0D0D32E5A6}" type="sibTrans" cxnId="{1FDCB825-7DA8-4F52-9F59-3FD42E0AEDF4}">
      <dgm:prSet/>
      <dgm:spPr/>
      <dgm:t>
        <a:bodyPr/>
        <a:lstStyle/>
        <a:p>
          <a:endParaRPr lang="en-US" sz="1600"/>
        </a:p>
      </dgm:t>
    </dgm:pt>
    <dgm:pt modelId="{B3D1D4E4-04A4-4FD1-B82D-7BC9CCFD8005}">
      <dgm:prSet custT="1"/>
      <dgm:spPr/>
      <dgm:t>
        <a:bodyPr/>
        <a:lstStyle/>
        <a:p>
          <a:r>
            <a:rPr lang="en-US" sz="1600" dirty="0"/>
            <a:t>fevers, chills, fatigue</a:t>
          </a:r>
        </a:p>
      </dgm:t>
    </dgm:pt>
    <dgm:pt modelId="{3ADF4FE7-6D88-4D94-A42C-50A3C5F74731}" type="parTrans" cxnId="{9F48FED7-3DED-400B-90F8-F79FE59ACAEB}">
      <dgm:prSet/>
      <dgm:spPr/>
      <dgm:t>
        <a:bodyPr/>
        <a:lstStyle/>
        <a:p>
          <a:endParaRPr lang="en-US"/>
        </a:p>
      </dgm:t>
    </dgm:pt>
    <dgm:pt modelId="{EF201C20-8545-4FED-B218-906E51B9A066}" type="sibTrans" cxnId="{9F48FED7-3DED-400B-90F8-F79FE59ACAEB}">
      <dgm:prSet/>
      <dgm:spPr/>
      <dgm:t>
        <a:bodyPr/>
        <a:lstStyle/>
        <a:p>
          <a:endParaRPr lang="en-US"/>
        </a:p>
      </dgm:t>
    </dgm:pt>
    <dgm:pt modelId="{9F9F30DC-7EF6-49C8-A8F3-510EE6C7DD3F}">
      <dgm:prSet custT="1"/>
      <dgm:spPr/>
      <dgm:t>
        <a:bodyPr/>
        <a:lstStyle/>
        <a:p>
          <a:r>
            <a:rPr lang="en-US" sz="1600" dirty="0"/>
            <a:t>low blood pressure</a:t>
          </a:r>
        </a:p>
      </dgm:t>
    </dgm:pt>
    <dgm:pt modelId="{8C26D40B-989A-441A-8578-957431B23211}" type="parTrans" cxnId="{DB21B494-EA06-4629-9A15-DF8D12AC8B8B}">
      <dgm:prSet/>
      <dgm:spPr/>
      <dgm:t>
        <a:bodyPr/>
        <a:lstStyle/>
        <a:p>
          <a:endParaRPr lang="en-US"/>
        </a:p>
      </dgm:t>
    </dgm:pt>
    <dgm:pt modelId="{86367924-2CC9-48BA-80F2-EF8CB880FE29}" type="sibTrans" cxnId="{DB21B494-EA06-4629-9A15-DF8D12AC8B8B}">
      <dgm:prSet/>
      <dgm:spPr/>
      <dgm:t>
        <a:bodyPr/>
        <a:lstStyle/>
        <a:p>
          <a:endParaRPr lang="en-US"/>
        </a:p>
      </dgm:t>
    </dgm:pt>
    <dgm:pt modelId="{A6A9B982-4A76-48A1-8952-BB53AC61842C}">
      <dgm:prSet custT="1"/>
      <dgm:spPr/>
      <dgm:t>
        <a:bodyPr/>
        <a:lstStyle/>
        <a:p>
          <a:r>
            <a:rPr lang="en-US" sz="1600" dirty="0"/>
            <a:t>low oxygen levels</a:t>
          </a:r>
        </a:p>
      </dgm:t>
    </dgm:pt>
    <dgm:pt modelId="{76D482E0-8259-427B-82EB-E43584D5C22A}" type="parTrans" cxnId="{900F1111-E0E1-4630-83A8-C5085B8BE402}">
      <dgm:prSet/>
      <dgm:spPr/>
      <dgm:t>
        <a:bodyPr/>
        <a:lstStyle/>
        <a:p>
          <a:endParaRPr lang="en-US"/>
        </a:p>
      </dgm:t>
    </dgm:pt>
    <dgm:pt modelId="{8E141443-F220-4F86-9B3E-012DB8787060}" type="sibTrans" cxnId="{900F1111-E0E1-4630-83A8-C5085B8BE402}">
      <dgm:prSet/>
      <dgm:spPr/>
      <dgm:t>
        <a:bodyPr/>
        <a:lstStyle/>
        <a:p>
          <a:endParaRPr lang="en-US"/>
        </a:p>
      </dgm:t>
    </dgm:pt>
    <dgm:pt modelId="{8E5CA266-45C5-4F5C-913C-B01C453CC61C}">
      <dgm:prSet custT="1"/>
      <dgm:spPr/>
      <dgm:t>
        <a:bodyPr/>
        <a:lstStyle/>
        <a:p>
          <a:r>
            <a:rPr lang="en-US" sz="1600" dirty="0"/>
            <a:t>Treated with</a:t>
          </a:r>
        </a:p>
      </dgm:t>
    </dgm:pt>
    <dgm:pt modelId="{E61CB3C9-D7D3-451B-8719-A6A26E5AF690}" type="parTrans" cxnId="{B293F1F0-D864-4F61-B70E-F9A6F6706FE3}">
      <dgm:prSet/>
      <dgm:spPr/>
      <dgm:t>
        <a:bodyPr/>
        <a:lstStyle/>
        <a:p>
          <a:endParaRPr lang="en-US"/>
        </a:p>
      </dgm:t>
    </dgm:pt>
    <dgm:pt modelId="{3DE049C1-24D1-4056-8010-3B93BCDAF3E3}" type="sibTrans" cxnId="{B293F1F0-D864-4F61-B70E-F9A6F6706FE3}">
      <dgm:prSet/>
      <dgm:spPr/>
      <dgm:t>
        <a:bodyPr/>
        <a:lstStyle/>
        <a:p>
          <a:endParaRPr lang="en-US"/>
        </a:p>
      </dgm:t>
    </dgm:pt>
    <dgm:pt modelId="{55C8F405-8E93-4619-8B05-FD9764820116}">
      <dgm:prSet custT="1"/>
      <dgm:spPr/>
      <dgm:t>
        <a:bodyPr/>
        <a:lstStyle/>
        <a:p>
          <a:r>
            <a:rPr lang="en-US" sz="1600" dirty="0"/>
            <a:t>Hospital observation</a:t>
          </a:r>
        </a:p>
      </dgm:t>
    </dgm:pt>
    <dgm:pt modelId="{C95D8C90-84A0-4D9B-A43C-957EF144A4DC}" type="parTrans" cxnId="{F49C27E4-3C83-4BDA-B182-6A1AE53B4ECA}">
      <dgm:prSet/>
      <dgm:spPr/>
      <dgm:t>
        <a:bodyPr/>
        <a:lstStyle/>
        <a:p>
          <a:endParaRPr lang="en-US"/>
        </a:p>
      </dgm:t>
    </dgm:pt>
    <dgm:pt modelId="{CF91593E-5514-46D0-B243-B5B8E7F4D05F}" type="sibTrans" cxnId="{F49C27E4-3C83-4BDA-B182-6A1AE53B4ECA}">
      <dgm:prSet/>
      <dgm:spPr/>
      <dgm:t>
        <a:bodyPr/>
        <a:lstStyle/>
        <a:p>
          <a:endParaRPr lang="en-US"/>
        </a:p>
      </dgm:t>
    </dgm:pt>
    <dgm:pt modelId="{5FFF2CD7-D236-4D44-8333-5C5E7820FB40}">
      <dgm:prSet custT="1"/>
      <dgm:spPr/>
      <dgm:t>
        <a:bodyPr/>
        <a:lstStyle/>
        <a:p>
          <a:r>
            <a:rPr lang="en-US" sz="1600" dirty="0"/>
            <a:t>acetaminophen (Tylenol)</a:t>
          </a:r>
        </a:p>
      </dgm:t>
    </dgm:pt>
    <dgm:pt modelId="{5E7932EE-857B-44B5-AC63-DC0A02F18111}" type="parTrans" cxnId="{86A5C70A-B015-4A05-82BA-78E220BBACCE}">
      <dgm:prSet/>
      <dgm:spPr/>
      <dgm:t>
        <a:bodyPr/>
        <a:lstStyle/>
        <a:p>
          <a:endParaRPr lang="en-US"/>
        </a:p>
      </dgm:t>
    </dgm:pt>
    <dgm:pt modelId="{4F3D16C3-2CDC-4035-8FE5-475E26881A37}" type="sibTrans" cxnId="{86A5C70A-B015-4A05-82BA-78E220BBACCE}">
      <dgm:prSet/>
      <dgm:spPr/>
      <dgm:t>
        <a:bodyPr/>
        <a:lstStyle/>
        <a:p>
          <a:endParaRPr lang="en-US"/>
        </a:p>
      </dgm:t>
    </dgm:pt>
    <dgm:pt modelId="{4E16B423-D755-42B1-A5B4-EF8C2C470D2B}">
      <dgm:prSet custT="1"/>
      <dgm:spPr/>
      <dgm:t>
        <a:bodyPr/>
        <a:lstStyle/>
        <a:p>
          <a:r>
            <a:rPr lang="en-US" sz="1600" dirty="0"/>
            <a:t>tocilizumab (</a:t>
          </a:r>
          <a:r>
            <a:rPr lang="en-US" sz="1600" dirty="0" err="1"/>
            <a:t>Actemris</a:t>
          </a:r>
          <a:r>
            <a:rPr lang="en-US" sz="1600" dirty="0"/>
            <a:t>)</a:t>
          </a:r>
        </a:p>
      </dgm:t>
    </dgm:pt>
    <dgm:pt modelId="{C526EC43-6ED8-40D1-8ACD-8EFC3437E148}" type="parTrans" cxnId="{21FB0978-B718-49DB-B7E5-748903659742}">
      <dgm:prSet/>
      <dgm:spPr/>
      <dgm:t>
        <a:bodyPr/>
        <a:lstStyle/>
        <a:p>
          <a:endParaRPr lang="en-US"/>
        </a:p>
      </dgm:t>
    </dgm:pt>
    <dgm:pt modelId="{BB707039-608A-4CE9-B418-E6642975356A}" type="sibTrans" cxnId="{21FB0978-B718-49DB-B7E5-748903659742}">
      <dgm:prSet/>
      <dgm:spPr/>
      <dgm:t>
        <a:bodyPr/>
        <a:lstStyle/>
        <a:p>
          <a:endParaRPr lang="en-US"/>
        </a:p>
      </dgm:t>
    </dgm:pt>
    <dgm:pt modelId="{F7047DF0-F246-463D-BB75-35D26B4764A0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en-US" sz="2000" dirty="0"/>
            <a:t>Neurotoxicity</a:t>
          </a:r>
        </a:p>
      </dgm:t>
    </dgm:pt>
    <dgm:pt modelId="{8C5779B0-9279-4C68-9603-3AB12A6CA7F5}" type="parTrans" cxnId="{CD9D06EC-E346-4971-BC0F-A4732197B6A4}">
      <dgm:prSet/>
      <dgm:spPr/>
      <dgm:t>
        <a:bodyPr/>
        <a:lstStyle/>
        <a:p>
          <a:endParaRPr lang="en-US"/>
        </a:p>
      </dgm:t>
    </dgm:pt>
    <dgm:pt modelId="{BC27225C-E48B-4745-B707-F02994037142}" type="sibTrans" cxnId="{CD9D06EC-E346-4971-BC0F-A4732197B6A4}">
      <dgm:prSet/>
      <dgm:spPr/>
      <dgm:t>
        <a:bodyPr/>
        <a:lstStyle/>
        <a:p>
          <a:endParaRPr lang="en-US"/>
        </a:p>
      </dgm:t>
    </dgm:pt>
    <dgm:pt modelId="{E067DB46-5334-492D-840F-633661672CD4}">
      <dgm:prSet custT="1"/>
      <dgm:spPr/>
      <dgm:t>
        <a:bodyPr/>
        <a:lstStyle/>
        <a:p>
          <a:r>
            <a:rPr lang="en-US" sz="1600" dirty="0"/>
            <a:t>Confusion, word finding difficulties</a:t>
          </a:r>
        </a:p>
      </dgm:t>
    </dgm:pt>
    <dgm:pt modelId="{A5EA8D77-B41B-40AA-9E69-9FB76604117F}" type="parTrans" cxnId="{50097B43-8EA5-4095-B28C-D409EC4366D2}">
      <dgm:prSet/>
      <dgm:spPr/>
      <dgm:t>
        <a:bodyPr/>
        <a:lstStyle/>
        <a:p>
          <a:endParaRPr lang="en-US"/>
        </a:p>
      </dgm:t>
    </dgm:pt>
    <dgm:pt modelId="{ACF6E0AF-4A9A-4627-AD04-C1013FE3FCB9}" type="sibTrans" cxnId="{50097B43-8EA5-4095-B28C-D409EC4366D2}">
      <dgm:prSet/>
      <dgm:spPr/>
      <dgm:t>
        <a:bodyPr/>
        <a:lstStyle/>
        <a:p>
          <a:endParaRPr lang="en-US"/>
        </a:p>
      </dgm:t>
    </dgm:pt>
    <dgm:pt modelId="{5AD2126A-0795-4DD7-8F5F-A474E8CE9A5A}">
      <dgm:prSet custT="1"/>
      <dgm:spPr/>
      <dgm:t>
        <a:bodyPr/>
        <a:lstStyle/>
        <a:p>
          <a:r>
            <a:rPr lang="en-US" sz="1600" dirty="0"/>
            <a:t>Treated with steroids</a:t>
          </a:r>
        </a:p>
      </dgm:t>
    </dgm:pt>
    <dgm:pt modelId="{6897C094-1DFF-4434-B1DD-2BAA0CEECD38}" type="parTrans" cxnId="{8CDE1C5E-E713-46D2-A99C-2C64838CFC9F}">
      <dgm:prSet/>
      <dgm:spPr/>
      <dgm:t>
        <a:bodyPr/>
        <a:lstStyle/>
        <a:p>
          <a:endParaRPr lang="en-US"/>
        </a:p>
      </dgm:t>
    </dgm:pt>
    <dgm:pt modelId="{60C10B8E-4096-4232-B5F0-7806943BA186}" type="sibTrans" cxnId="{8CDE1C5E-E713-46D2-A99C-2C64838CFC9F}">
      <dgm:prSet/>
      <dgm:spPr/>
      <dgm:t>
        <a:bodyPr/>
        <a:lstStyle/>
        <a:p>
          <a:endParaRPr lang="en-US"/>
        </a:p>
      </dgm:t>
    </dgm:pt>
    <dgm:pt modelId="{B5F2547D-6863-436C-807F-C4213FB8BBA7}" type="pres">
      <dgm:prSet presAssocID="{3A0B7AF9-1D74-4D51-AF11-218D915610B8}" presName="linear" presStyleCnt="0">
        <dgm:presLayoutVars>
          <dgm:animLvl val="lvl"/>
          <dgm:resizeHandles val="exact"/>
        </dgm:presLayoutVars>
      </dgm:prSet>
      <dgm:spPr/>
    </dgm:pt>
    <dgm:pt modelId="{622FC64A-D5F1-4556-ABB4-E385F4D3318B}" type="pres">
      <dgm:prSet presAssocID="{29C4C777-7150-47A3-93EA-C51A3C855198}" presName="parentText" presStyleLbl="node1" presStyleIdx="0" presStyleCnt="2" custScaleY="74005" custLinFactNeighborX="343" custLinFactNeighborY="-13360">
        <dgm:presLayoutVars>
          <dgm:chMax val="0"/>
          <dgm:bulletEnabled val="1"/>
        </dgm:presLayoutVars>
      </dgm:prSet>
      <dgm:spPr/>
    </dgm:pt>
    <dgm:pt modelId="{AD4C8F9B-47C5-4A07-B65B-7728EC42A1E1}" type="pres">
      <dgm:prSet presAssocID="{29C4C777-7150-47A3-93EA-C51A3C855198}" presName="childText" presStyleLbl="revTx" presStyleIdx="0" presStyleCnt="2" custScaleY="87797" custLinFactNeighborX="343" custLinFactNeighborY="-13650">
        <dgm:presLayoutVars>
          <dgm:bulletEnabled val="1"/>
        </dgm:presLayoutVars>
      </dgm:prSet>
      <dgm:spPr/>
    </dgm:pt>
    <dgm:pt modelId="{4026D9CD-B85E-4FA5-8E5D-DBD1F5AA9CCB}" type="pres">
      <dgm:prSet presAssocID="{F7047DF0-F246-463D-BB75-35D26B4764A0}" presName="parentText" presStyleLbl="node1" presStyleIdx="1" presStyleCnt="2" custScaleY="39925" custLinFactNeighborX="-79" custLinFactNeighborY="13953">
        <dgm:presLayoutVars>
          <dgm:chMax val="0"/>
          <dgm:bulletEnabled val="1"/>
        </dgm:presLayoutVars>
      </dgm:prSet>
      <dgm:spPr/>
    </dgm:pt>
    <dgm:pt modelId="{477276CB-4CD4-47E2-9FF7-4FD91E071AFA}" type="pres">
      <dgm:prSet presAssocID="{F7047DF0-F246-463D-BB75-35D26B4764A0}" presName="childText" presStyleLbl="revTx" presStyleIdx="1" presStyleCnt="2" custScaleY="53238" custLinFactNeighborX="-79" custLinFactNeighborY="13777">
        <dgm:presLayoutVars>
          <dgm:bulletEnabled val="1"/>
        </dgm:presLayoutVars>
      </dgm:prSet>
      <dgm:spPr/>
    </dgm:pt>
  </dgm:ptLst>
  <dgm:cxnLst>
    <dgm:cxn modelId="{D33F2F05-A715-4898-A01F-3B8F03858583}" type="presOf" srcId="{29C4C777-7150-47A3-93EA-C51A3C855198}" destId="{622FC64A-D5F1-4556-ABB4-E385F4D3318B}" srcOrd="0" destOrd="0" presId="urn:microsoft.com/office/officeart/2005/8/layout/vList2"/>
    <dgm:cxn modelId="{86A5C70A-B015-4A05-82BA-78E220BBACCE}" srcId="{8E5CA266-45C5-4F5C-913C-B01C453CC61C}" destId="{5FFF2CD7-D236-4D44-8333-5C5E7820FB40}" srcOrd="1" destOrd="0" parTransId="{5E7932EE-857B-44B5-AC63-DC0A02F18111}" sibTransId="{4F3D16C3-2CDC-4035-8FE5-475E26881A37}"/>
    <dgm:cxn modelId="{900F1111-E0E1-4630-83A8-C5085B8BE402}" srcId="{0D17A772-8D44-4827-A1CB-F4E53C60734E}" destId="{A6A9B982-4A76-48A1-8952-BB53AC61842C}" srcOrd="2" destOrd="0" parTransId="{76D482E0-8259-427B-82EB-E43584D5C22A}" sibTransId="{8E141443-F220-4F86-9B3E-012DB8787060}"/>
    <dgm:cxn modelId="{0B07C21F-2651-452A-885F-9DEC46BA24BE}" type="presOf" srcId="{55C8F405-8E93-4619-8B05-FD9764820116}" destId="{AD4C8F9B-47C5-4A07-B65B-7728EC42A1E1}" srcOrd="0" destOrd="5" presId="urn:microsoft.com/office/officeart/2005/8/layout/vList2"/>
    <dgm:cxn modelId="{1FDCB825-7DA8-4F52-9F59-3FD42E0AEDF4}" srcId="{29C4C777-7150-47A3-93EA-C51A3C855198}" destId="{0D17A772-8D44-4827-A1CB-F4E53C60734E}" srcOrd="0" destOrd="0" parTransId="{45F7B5D5-431F-467E-99CC-0F34B8DE9422}" sibTransId="{626C0337-9AFE-4D88-B3E0-7C0D0D32E5A6}"/>
    <dgm:cxn modelId="{8CDE1C5E-E713-46D2-A99C-2C64838CFC9F}" srcId="{F7047DF0-F246-463D-BB75-35D26B4764A0}" destId="{5AD2126A-0795-4DD7-8F5F-A474E8CE9A5A}" srcOrd="1" destOrd="0" parTransId="{6897C094-1DFF-4434-B1DD-2BAA0CEECD38}" sibTransId="{60C10B8E-4096-4232-B5F0-7806943BA186}"/>
    <dgm:cxn modelId="{8706A362-2561-46A2-AF05-1A6452E19936}" type="presOf" srcId="{F7047DF0-F246-463D-BB75-35D26B4764A0}" destId="{4026D9CD-B85E-4FA5-8E5D-DBD1F5AA9CCB}" srcOrd="0" destOrd="0" presId="urn:microsoft.com/office/officeart/2005/8/layout/vList2"/>
    <dgm:cxn modelId="{50097B43-8EA5-4095-B28C-D409EC4366D2}" srcId="{F7047DF0-F246-463D-BB75-35D26B4764A0}" destId="{E067DB46-5334-492D-840F-633661672CD4}" srcOrd="0" destOrd="0" parTransId="{A5EA8D77-B41B-40AA-9E69-9FB76604117F}" sibTransId="{ACF6E0AF-4A9A-4627-AD04-C1013FE3FCB9}"/>
    <dgm:cxn modelId="{12B93764-1E80-42B0-B9A4-AF5DCD26DFEA}" srcId="{3A0B7AF9-1D74-4D51-AF11-218D915610B8}" destId="{29C4C777-7150-47A3-93EA-C51A3C855198}" srcOrd="0" destOrd="0" parTransId="{3F060075-F3D6-402B-A6A9-8D8A0E54F724}" sibTransId="{8DEDF9AD-9F45-482A-B976-756AA6FD7D52}"/>
    <dgm:cxn modelId="{BB2DBC45-DEE3-4DB4-8969-D39960CEDC4A}" type="presOf" srcId="{A6A9B982-4A76-48A1-8952-BB53AC61842C}" destId="{AD4C8F9B-47C5-4A07-B65B-7728EC42A1E1}" srcOrd="0" destOrd="3" presId="urn:microsoft.com/office/officeart/2005/8/layout/vList2"/>
    <dgm:cxn modelId="{F740C96D-09BC-49DA-9E01-93594B08C973}" type="presOf" srcId="{4E16B423-D755-42B1-A5B4-EF8C2C470D2B}" destId="{AD4C8F9B-47C5-4A07-B65B-7728EC42A1E1}" srcOrd="0" destOrd="7" presId="urn:microsoft.com/office/officeart/2005/8/layout/vList2"/>
    <dgm:cxn modelId="{21FB0978-B718-49DB-B7E5-748903659742}" srcId="{8E5CA266-45C5-4F5C-913C-B01C453CC61C}" destId="{4E16B423-D755-42B1-A5B4-EF8C2C470D2B}" srcOrd="2" destOrd="0" parTransId="{C526EC43-6ED8-40D1-8ACD-8EFC3437E148}" sibTransId="{BB707039-608A-4CE9-B418-E6642975356A}"/>
    <dgm:cxn modelId="{88F41B88-7827-4DBF-BB61-0239D85B0F1C}" type="presOf" srcId="{B3D1D4E4-04A4-4FD1-B82D-7BC9CCFD8005}" destId="{AD4C8F9B-47C5-4A07-B65B-7728EC42A1E1}" srcOrd="0" destOrd="1" presId="urn:microsoft.com/office/officeart/2005/8/layout/vList2"/>
    <dgm:cxn modelId="{1714C089-01A6-4687-A623-190A258446DF}" type="presOf" srcId="{8E5CA266-45C5-4F5C-913C-B01C453CC61C}" destId="{AD4C8F9B-47C5-4A07-B65B-7728EC42A1E1}" srcOrd="0" destOrd="4" presId="urn:microsoft.com/office/officeart/2005/8/layout/vList2"/>
    <dgm:cxn modelId="{C773878F-974B-427B-8369-316D855D57B7}" type="presOf" srcId="{9F9F30DC-7EF6-49C8-A8F3-510EE6C7DD3F}" destId="{AD4C8F9B-47C5-4A07-B65B-7728EC42A1E1}" srcOrd="0" destOrd="2" presId="urn:microsoft.com/office/officeart/2005/8/layout/vList2"/>
    <dgm:cxn modelId="{22054391-EA0A-4E5E-8330-DAFB81A2C5B3}" type="presOf" srcId="{E067DB46-5334-492D-840F-633661672CD4}" destId="{477276CB-4CD4-47E2-9FF7-4FD91E071AFA}" srcOrd="0" destOrd="0" presId="urn:microsoft.com/office/officeart/2005/8/layout/vList2"/>
    <dgm:cxn modelId="{DB21B494-EA06-4629-9A15-DF8D12AC8B8B}" srcId="{0D17A772-8D44-4827-A1CB-F4E53C60734E}" destId="{9F9F30DC-7EF6-49C8-A8F3-510EE6C7DD3F}" srcOrd="1" destOrd="0" parTransId="{8C26D40B-989A-441A-8578-957431B23211}" sibTransId="{86367924-2CC9-48BA-80F2-EF8CB880FE29}"/>
    <dgm:cxn modelId="{DF0FC098-73FC-4D81-A6A3-5186DC73C6A4}" type="presOf" srcId="{3A0B7AF9-1D74-4D51-AF11-218D915610B8}" destId="{B5F2547D-6863-436C-807F-C4213FB8BBA7}" srcOrd="0" destOrd="0" presId="urn:microsoft.com/office/officeart/2005/8/layout/vList2"/>
    <dgm:cxn modelId="{F3E7039D-6656-4283-A6C2-8CA536324A17}" type="presOf" srcId="{0D17A772-8D44-4827-A1CB-F4E53C60734E}" destId="{AD4C8F9B-47C5-4A07-B65B-7728EC42A1E1}" srcOrd="0" destOrd="0" presId="urn:microsoft.com/office/officeart/2005/8/layout/vList2"/>
    <dgm:cxn modelId="{002414D1-829C-45C2-8642-65899C0B3092}" type="presOf" srcId="{5AD2126A-0795-4DD7-8F5F-A474E8CE9A5A}" destId="{477276CB-4CD4-47E2-9FF7-4FD91E071AFA}" srcOrd="0" destOrd="1" presId="urn:microsoft.com/office/officeart/2005/8/layout/vList2"/>
    <dgm:cxn modelId="{9F48FED7-3DED-400B-90F8-F79FE59ACAEB}" srcId="{0D17A772-8D44-4827-A1CB-F4E53C60734E}" destId="{B3D1D4E4-04A4-4FD1-B82D-7BC9CCFD8005}" srcOrd="0" destOrd="0" parTransId="{3ADF4FE7-6D88-4D94-A42C-50A3C5F74731}" sibTransId="{EF201C20-8545-4FED-B218-906E51B9A066}"/>
    <dgm:cxn modelId="{F49C27E4-3C83-4BDA-B182-6A1AE53B4ECA}" srcId="{8E5CA266-45C5-4F5C-913C-B01C453CC61C}" destId="{55C8F405-8E93-4619-8B05-FD9764820116}" srcOrd="0" destOrd="0" parTransId="{C95D8C90-84A0-4D9B-A43C-957EF144A4DC}" sibTransId="{CF91593E-5514-46D0-B243-B5B8E7F4D05F}"/>
    <dgm:cxn modelId="{CD9D06EC-E346-4971-BC0F-A4732197B6A4}" srcId="{3A0B7AF9-1D74-4D51-AF11-218D915610B8}" destId="{F7047DF0-F246-463D-BB75-35D26B4764A0}" srcOrd="1" destOrd="0" parTransId="{8C5779B0-9279-4C68-9603-3AB12A6CA7F5}" sibTransId="{BC27225C-E48B-4745-B707-F02994037142}"/>
    <dgm:cxn modelId="{B293F1F0-D864-4F61-B70E-F9A6F6706FE3}" srcId="{29C4C777-7150-47A3-93EA-C51A3C855198}" destId="{8E5CA266-45C5-4F5C-913C-B01C453CC61C}" srcOrd="1" destOrd="0" parTransId="{E61CB3C9-D7D3-451B-8719-A6A26E5AF690}" sibTransId="{3DE049C1-24D1-4056-8010-3B93BCDAF3E3}"/>
    <dgm:cxn modelId="{9E986FF8-EC84-470C-B663-4FBC49EB7BAA}" type="presOf" srcId="{5FFF2CD7-D236-4D44-8333-5C5E7820FB40}" destId="{AD4C8F9B-47C5-4A07-B65B-7728EC42A1E1}" srcOrd="0" destOrd="6" presId="urn:microsoft.com/office/officeart/2005/8/layout/vList2"/>
    <dgm:cxn modelId="{2846F61D-06D1-417D-8B0E-49BC5AE31596}" type="presParOf" srcId="{B5F2547D-6863-436C-807F-C4213FB8BBA7}" destId="{622FC64A-D5F1-4556-ABB4-E385F4D3318B}" srcOrd="0" destOrd="0" presId="urn:microsoft.com/office/officeart/2005/8/layout/vList2"/>
    <dgm:cxn modelId="{9401C3CB-E829-47C0-91F6-887C1E0BFA61}" type="presParOf" srcId="{B5F2547D-6863-436C-807F-C4213FB8BBA7}" destId="{AD4C8F9B-47C5-4A07-B65B-7728EC42A1E1}" srcOrd="1" destOrd="0" presId="urn:microsoft.com/office/officeart/2005/8/layout/vList2"/>
    <dgm:cxn modelId="{A163BE6D-0F43-4D04-88CD-581BBF91DCAD}" type="presParOf" srcId="{B5F2547D-6863-436C-807F-C4213FB8BBA7}" destId="{4026D9CD-B85E-4FA5-8E5D-DBD1F5AA9CCB}" srcOrd="2" destOrd="0" presId="urn:microsoft.com/office/officeart/2005/8/layout/vList2"/>
    <dgm:cxn modelId="{9BDBA3F2-1457-4E28-BC2F-F7FA35F7EA7B}" type="presParOf" srcId="{B5F2547D-6863-436C-807F-C4213FB8BBA7}" destId="{477276CB-4CD4-47E2-9FF7-4FD91E071AF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FC64A-D5F1-4556-ABB4-E385F4D3318B}">
      <dsp:nvSpPr>
        <dsp:cNvPr id="0" name=""/>
        <dsp:cNvSpPr/>
      </dsp:nvSpPr>
      <dsp:spPr>
        <a:xfrm>
          <a:off x="0" y="0"/>
          <a:ext cx="4038600" cy="885773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Cytokine release syndrome (CRS)</a:t>
          </a:r>
        </a:p>
      </dsp:txBody>
      <dsp:txXfrm>
        <a:off x="43240" y="43240"/>
        <a:ext cx="3952120" cy="799293"/>
      </dsp:txXfrm>
    </dsp:sp>
    <dsp:sp modelId="{AD4C8F9B-47C5-4A07-B65B-7728EC42A1E1}">
      <dsp:nvSpPr>
        <dsp:cNvPr id="0" name=""/>
        <dsp:cNvSpPr/>
      </dsp:nvSpPr>
      <dsp:spPr>
        <a:xfrm>
          <a:off x="0" y="869053"/>
          <a:ext cx="4038600" cy="180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Inflammatory syndrome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fevers, chills, fatigue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low blood pressure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low oxygen levels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Treated with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Hospital observation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acetaminophen (Tylenol)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tocilizumab (</a:t>
          </a:r>
          <a:r>
            <a:rPr lang="en-US" sz="1600" kern="1200" dirty="0" err="1"/>
            <a:t>Actemris</a:t>
          </a:r>
          <a:r>
            <a:rPr lang="en-US" sz="1600" kern="1200" dirty="0"/>
            <a:t>)</a:t>
          </a:r>
        </a:p>
      </dsp:txBody>
      <dsp:txXfrm>
        <a:off x="0" y="869053"/>
        <a:ext cx="4038600" cy="1801098"/>
      </dsp:txXfrm>
    </dsp:sp>
    <dsp:sp modelId="{4026D9CD-B85E-4FA5-8E5D-DBD1F5AA9CCB}">
      <dsp:nvSpPr>
        <dsp:cNvPr id="0" name=""/>
        <dsp:cNvSpPr/>
      </dsp:nvSpPr>
      <dsp:spPr>
        <a:xfrm>
          <a:off x="0" y="2981265"/>
          <a:ext cx="4038600" cy="47786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Neurotoxicity</a:t>
          </a:r>
        </a:p>
      </dsp:txBody>
      <dsp:txXfrm>
        <a:off x="23327" y="3004592"/>
        <a:ext cx="3991946" cy="431212"/>
      </dsp:txXfrm>
    </dsp:sp>
    <dsp:sp modelId="{477276CB-4CD4-47E2-9FF7-4FD91E071AFA}">
      <dsp:nvSpPr>
        <dsp:cNvPr id="0" name=""/>
        <dsp:cNvSpPr/>
      </dsp:nvSpPr>
      <dsp:spPr>
        <a:xfrm>
          <a:off x="0" y="3458055"/>
          <a:ext cx="4038600" cy="56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Confusion, word finding difficulties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Treated with steroids</a:t>
          </a:r>
        </a:p>
      </dsp:txBody>
      <dsp:txXfrm>
        <a:off x="0" y="3458055"/>
        <a:ext cx="4038600" cy="563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8C6213D-C50C-B744-96AC-C1039D98FBDA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69283" y="8909050"/>
            <a:ext cx="708347" cy="2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/>
          <a:p>
            <a:pPr algn="ctr" defTabSz="973138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+mn-cs"/>
              </a:rPr>
              <a:t>Page </a:t>
            </a:r>
            <a:fld id="{F00712F2-0192-5946-A43F-17AEF082F0CB}" type="slidenum">
              <a:rPr lang="en-US" sz="1200">
                <a:solidFill>
                  <a:schemeClr val="tx1"/>
                </a:solidFill>
                <a:latin typeface="Calibri" charset="0"/>
                <a:cs typeface="+mn-cs"/>
              </a:rPr>
              <a:pPr algn="ctr" defTabSz="973138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Calibri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A358395-5CEC-ED4D-A25B-EBCFEC56FC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169282" y="8909050"/>
            <a:ext cx="708348" cy="26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/>
          <a:p>
            <a:pPr algn="ctr" defTabSz="973138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cs typeface="+mn-cs"/>
              </a:rPr>
              <a:t>Page </a:t>
            </a:r>
            <a:fld id="{7B6FC6DF-3CD8-944D-80A3-7336F93BBBE6}" type="slidenum">
              <a:rPr lang="en-US" sz="1200">
                <a:solidFill>
                  <a:schemeClr val="tx1"/>
                </a:solidFill>
                <a:latin typeface="Calibri" charset="0"/>
                <a:cs typeface="+mn-cs"/>
              </a:rPr>
              <a:pPr algn="ctr" defTabSz="973138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Calibri" charset="0"/>
              <a:cs typeface="+mn-cs"/>
            </a:endParaRPr>
          </a:p>
        </p:txBody>
      </p:sp>
      <p:sp>
        <p:nvSpPr>
          <p:cNvPr id="30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159375"/>
            <a:ext cx="5797550" cy="326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76250"/>
            <a:ext cx="5162550" cy="4208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7297" tIns="51787" rIns="97297" bIns="51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2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0501763-467C-4927-819F-2CEEA1129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2444924-59F8-4322-B1F4-8A8E24045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99512-E961-4347-8706-661AE02AA638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9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3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99512-E961-4347-8706-661AE02AA638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9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704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99512-E961-4347-8706-661AE02AA638}" type="slidenum">
              <a:rPr kumimoji="0" lang="en-US" alt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29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91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46" lvl="1">
              <a:lnSpc>
                <a:spcPct val="150000"/>
              </a:lnSpc>
              <a:buClr>
                <a:srgbClr val="1F497D"/>
              </a:buClr>
              <a:buSzPct val="100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529F21-A1A0-E646-99E4-3DB1385F37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358D7-076D-4205-BA6E-AB755B660A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258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8932-933C-449D-984C-C1F15FCAA65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8932-933C-449D-984C-C1F15FCAA65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MMRF Patient Summit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/>
              <a:t>2017 DRAFT FOR REVIEW</a:t>
            </a:r>
          </a:p>
        </p:txBody>
      </p:sp>
    </p:spTree>
    <p:extLst>
      <p:ext uri="{BB962C8B-B14F-4D97-AF65-F5344CB8AC3E}">
        <p14:creationId xmlns:p14="http://schemas.microsoft.com/office/powerpoint/2010/main" val="983647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18932-933C-449D-984C-C1F15FCAA65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MMRF Patient Summit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/>
              <a:t>2017 DRAFT FOR REVIEW</a:t>
            </a:r>
          </a:p>
        </p:txBody>
      </p:sp>
    </p:spTree>
    <p:extLst>
      <p:ext uri="{BB962C8B-B14F-4D97-AF65-F5344CB8AC3E}">
        <p14:creationId xmlns:p14="http://schemas.microsoft.com/office/powerpoint/2010/main" val="890097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7063" y="1101725"/>
            <a:ext cx="52832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3411-8C2A-4963-85EE-13D20AFB644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43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D8206-4DFC-4FD2-BA69-A4FC24434D7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2017 DRAFT FOR REVIEW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MMRF Patient Summit</a:t>
            </a:r>
          </a:p>
        </p:txBody>
      </p:sp>
    </p:spTree>
    <p:extLst>
      <p:ext uri="{BB962C8B-B14F-4D97-AF65-F5344CB8AC3E}">
        <p14:creationId xmlns:p14="http://schemas.microsoft.com/office/powerpoint/2010/main" val="388056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99F4540-31E3-4FDC-BC1A-A0D4B9470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370FDDB6-1CF0-4663-9047-A59A23C57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A3D5A9-A069-42FC-AB50-C4A2C0733F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59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92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982F1B5-EBF3-4E30-8C67-A375E3847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8938" y="688975"/>
            <a:ext cx="6086475" cy="3424238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4558F449-2177-4BF3-A994-063B1C7C3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46550"/>
            <a:ext cx="5165725" cy="428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49" tIns="46031" rIns="93649" bIns="46031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B982F1B5-EBF3-4E30-8C67-A375E38475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8938" y="688975"/>
            <a:ext cx="6086475" cy="3424238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4558F449-2177-4BF3-A994-063B1C7C3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146550"/>
            <a:ext cx="5165725" cy="428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49" tIns="46031" rIns="93649" bIns="46031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7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32B2FA2-0AFA-4E95-942A-384DC2EC2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7825" y="681038"/>
            <a:ext cx="6102350" cy="34337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1A0ABEE6-646A-4D1C-89D4-5E9D82FC8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1563" y="4341813"/>
            <a:ext cx="4716462" cy="411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6E6A5-3108-411B-AE82-64C4DCB8A0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6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E6A5-3108-411B-AE82-64C4DCB8A0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E6A5-3108-411B-AE82-64C4DCB8A0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11996-DAB2-4E24-A600-D06D6988324F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164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767013" y="4922838"/>
            <a:ext cx="2513012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/>
          <a:p>
            <a:pPr algn="ctr" defTabSz="969963" eaLnBrk="0" hangingPunct="0">
              <a:spcBef>
                <a:spcPct val="50000"/>
              </a:spcBef>
              <a:defRPr/>
            </a:pPr>
            <a:endParaRPr lang="en-US" sz="1900" dirty="0">
              <a:solidFill>
                <a:schemeClr val="tx1"/>
              </a:solidFill>
              <a:latin typeface="Calibri" charset="0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35014" y="1881188"/>
            <a:ext cx="7551737" cy="551146"/>
          </a:xfrm>
        </p:spPr>
        <p:txBody>
          <a:bodyPr/>
          <a:lstStyle>
            <a:lvl1pPr marL="228600" indent="0">
              <a:buFont typeface="Wingdings" charset="0"/>
              <a:buNone/>
              <a:defRPr sz="2300" b="0" cap="all">
                <a:solidFill>
                  <a:schemeClr val="tx1"/>
                </a:solidFill>
                <a:latin typeface="Calibri" charset="0"/>
                <a:cs typeface="Calibri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35014" y="1418035"/>
            <a:ext cx="7551737" cy="407194"/>
          </a:xfrm>
        </p:spPr>
        <p:txBody>
          <a:bodyPr anchor="ctr"/>
          <a:lstStyle>
            <a:lvl1pPr>
              <a:defRPr b="0">
                <a:solidFill>
                  <a:srgbClr val="880128"/>
                </a:solidFill>
                <a:latin typeface="Calibri" charset="0"/>
                <a:cs typeface="Calibri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5" y="4164655"/>
            <a:ext cx="3245647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219" y="619126"/>
            <a:ext cx="8545932" cy="17566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9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67867"/>
            <a:ext cx="2128838" cy="18585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98703" y="67867"/>
            <a:ext cx="6791604" cy="18585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66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ABAB64-726D-C943-9B15-2E81C6025A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840"/>
            <a:ext cx="8229600" cy="535154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CD11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26692"/>
            <a:ext cx="8229600" cy="149499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0CB4685-B433-48FF-AE43-428CB3300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4585160"/>
            <a:ext cx="4017264" cy="153494"/>
          </a:xfrm>
          <a:prstGeom prst="rect">
            <a:avLst/>
          </a:prstGeom>
        </p:spPr>
        <p:txBody>
          <a:bodyPr wrap="square" tIns="36000" bIns="36000" anchor="b">
            <a:spAutoFit/>
          </a:bodyPr>
          <a:lstStyle>
            <a:lvl1pPr marL="0" indent="0">
              <a:spcBef>
                <a:spcPts val="300"/>
              </a:spcBef>
              <a:buNone/>
              <a:defRPr sz="52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9660AC6-B11A-4D39-B0FE-D05D7C4EFB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632" y="4585160"/>
            <a:ext cx="4400128" cy="153494"/>
          </a:xfrm>
          <a:prstGeom prst="rect">
            <a:avLst/>
          </a:prstGeom>
        </p:spPr>
        <p:txBody>
          <a:bodyPr wrap="square" tIns="36000" bIns="36000" anchor="b">
            <a:spAutoFit/>
          </a:bodyPr>
          <a:lstStyle>
            <a:lvl1pPr marL="0" indent="0" algn="r">
              <a:spcBef>
                <a:spcPts val="0"/>
              </a:spcBef>
              <a:buNone/>
              <a:defRPr sz="52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r">
              <a:buNone/>
              <a:defRPr/>
            </a:lvl2pPr>
            <a:lvl3pPr marL="914378" indent="0" algn="r">
              <a:buNone/>
              <a:defRPr/>
            </a:lvl3pPr>
            <a:lvl4pPr marL="1371566" indent="0" algn="r">
              <a:buNone/>
              <a:defRPr/>
            </a:lvl4pPr>
            <a:lvl5pPr marL="1828754" indent="0" algn="r">
              <a:buNone/>
              <a:defRPr/>
            </a:lvl5pPr>
          </a:lstStyle>
          <a:p>
            <a:pPr lvl="0"/>
            <a:r>
              <a:rPr lang="en-US" dirty="0"/>
              <a:t>Click to add references</a:t>
            </a:r>
          </a:p>
        </p:txBody>
      </p:sp>
    </p:spTree>
    <p:extLst>
      <p:ext uri="{BB962C8B-B14F-4D97-AF65-F5344CB8AC3E}">
        <p14:creationId xmlns:p14="http://schemas.microsoft.com/office/powerpoint/2010/main" val="1241220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5715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0025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8" descr="blue-gradi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8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35013" y="1849041"/>
            <a:ext cx="7780338" cy="0"/>
          </a:xfrm>
          <a:prstGeom prst="line">
            <a:avLst/>
          </a:prstGeom>
          <a:noFill/>
          <a:ln w="25400">
            <a:solidFill>
              <a:srgbClr val="0032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12" y="4000500"/>
            <a:ext cx="4285488" cy="1143000"/>
          </a:xfrm>
          <a:prstGeom prst="rect">
            <a:avLst/>
          </a:prstGeom>
        </p:spPr>
      </p:pic>
      <p:pic>
        <p:nvPicPr>
          <p:cNvPr id="11" name="Picture 6" descr="Penn_Medicine_color_xtra_s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49677"/>
            <a:ext cx="2819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7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983824" cy="40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4825"/>
            <a:ext cx="9144000" cy="4368404"/>
            <a:chOff x="0" y="673100"/>
            <a:chExt cx="9144000" cy="5824538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8650"/>
            <a:ext cx="8229600" cy="410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4477699"/>
            <a:ext cx="2496312" cy="665801"/>
          </a:xfrm>
          <a:prstGeom prst="rect">
            <a:avLst/>
          </a:prstGeom>
        </p:spPr>
      </p:pic>
      <p:pic>
        <p:nvPicPr>
          <p:cNvPr id="12" name="Picture 7" descr="penn m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4883353"/>
            <a:ext cx="1597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42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7479"/>
            <a:ext cx="8602824" cy="40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8AD9-1980-44F1-9101-E89523164B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881280"/>
            <a:ext cx="8288694" cy="457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680531"/>
            <a:ext cx="9144000" cy="3192698"/>
            <a:chOff x="0" y="2240708"/>
            <a:chExt cx="9144000" cy="4256930"/>
          </a:xfrm>
        </p:grpSpPr>
        <p:pic>
          <p:nvPicPr>
            <p:cNvPr id="4" name="Picture 8" descr="blue-gradient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40708"/>
              <a:ext cx="381000" cy="425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0" y="2240708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4477699"/>
            <a:ext cx="2496312" cy="665801"/>
          </a:xfrm>
          <a:prstGeom prst="rect">
            <a:avLst/>
          </a:prstGeom>
        </p:spPr>
      </p:pic>
      <p:pic>
        <p:nvPicPr>
          <p:cNvPr id="13" name="Picture 7" descr="penn me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4882639"/>
            <a:ext cx="1597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1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946502" cy="40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DDB8AD9-1980-44F1-9101-E89523164B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4825"/>
            <a:ext cx="9144000" cy="4368404"/>
            <a:chOff x="0" y="673100"/>
            <a:chExt cx="9144000" cy="5824538"/>
          </a:xfrm>
        </p:grpSpPr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63178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663178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4477699"/>
            <a:ext cx="2496312" cy="665801"/>
          </a:xfrm>
          <a:prstGeom prst="rect">
            <a:avLst/>
          </a:prstGeom>
        </p:spPr>
      </p:pic>
      <p:pic>
        <p:nvPicPr>
          <p:cNvPr id="14" name="Picture 7" descr="penn m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4888423"/>
            <a:ext cx="1597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506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983824" cy="40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04825"/>
            <a:ext cx="9144000" cy="4368404"/>
            <a:chOff x="0" y="673100"/>
            <a:chExt cx="9144000" cy="5824538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4477699"/>
            <a:ext cx="2496312" cy="665801"/>
          </a:xfrm>
          <a:prstGeom prst="rect">
            <a:avLst/>
          </a:prstGeom>
        </p:spPr>
      </p:pic>
      <p:pic>
        <p:nvPicPr>
          <p:cNvPr id="12" name="Picture 7" descr="penn m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4873625"/>
            <a:ext cx="1597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38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4477699"/>
            <a:ext cx="2496312" cy="665801"/>
          </a:xfrm>
          <a:prstGeom prst="rect">
            <a:avLst/>
          </a:prstGeom>
        </p:spPr>
      </p:pic>
      <p:pic>
        <p:nvPicPr>
          <p:cNvPr id="7" name="Picture 7" descr="penn med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9" y="4873625"/>
            <a:ext cx="15970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24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81572" y="556353"/>
            <a:ext cx="6603391" cy="4319186"/>
            <a:chOff x="-1045925" y="741803"/>
            <a:chExt cx="7730888" cy="5758915"/>
          </a:xfrm>
        </p:grpSpPr>
        <p:pic>
          <p:nvPicPr>
            <p:cNvPr id="5" name="Picture 2"/>
            <p:cNvPicPr>
              <a:picLocks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741803"/>
              <a:ext cx="44100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 flipV="1">
              <a:off x="-1045925" y="6497638"/>
              <a:ext cx="7675324" cy="308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77699"/>
            <a:ext cx="2496312" cy="665801"/>
          </a:xfrm>
          <a:prstGeom prst="rect">
            <a:avLst/>
          </a:prstGeom>
        </p:spPr>
      </p:pic>
      <p:pic>
        <p:nvPicPr>
          <p:cNvPr id="10" name="Picture 7" descr="penn me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" y="4893707"/>
            <a:ext cx="184411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62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21107"/>
            <a:ext cx="7577139" cy="253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897115"/>
            <a:ext cx="8423275" cy="349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19415"/>
            <a:ext cx="7597776" cy="176213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350"/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287369" y="4827987"/>
            <a:ext cx="7540549" cy="273844"/>
          </a:xfrm>
        </p:spPr>
        <p:txBody>
          <a:bodyPr/>
          <a:lstStyle>
            <a:lvl1pPr>
              <a:defRPr sz="900"/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9" y="4405067"/>
            <a:ext cx="8445820" cy="23083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92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6" y="221107"/>
            <a:ext cx="7577139" cy="2539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6" y="897115"/>
            <a:ext cx="8423275" cy="349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19415"/>
            <a:ext cx="7597776" cy="176213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350"/>
            </a:lvl1pPr>
            <a:lvl2pPr marL="203597" indent="0">
              <a:buNone/>
              <a:defRPr/>
            </a:lvl2pPr>
            <a:lvl3pPr marL="400050" indent="0">
              <a:buNone/>
              <a:defRPr/>
            </a:lvl3pPr>
            <a:lvl4pPr marL="611981" indent="0">
              <a:buNone/>
              <a:defRPr/>
            </a:lvl4pPr>
            <a:lvl5pPr marL="828675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287369" y="4827987"/>
            <a:ext cx="7540549" cy="273844"/>
          </a:xfrm>
        </p:spPr>
        <p:txBody>
          <a:bodyPr/>
          <a:lstStyle>
            <a:lvl1pPr>
              <a:defRPr sz="900"/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9" y="4405067"/>
            <a:ext cx="8445820" cy="23083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9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057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E650-0396-480B-90FA-CBF60E11D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23" y="529634"/>
            <a:ext cx="8641556" cy="17907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5000"/>
              </a:lnSpc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71439-3378-46A3-89FA-A42247F04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23" y="2551072"/>
            <a:ext cx="8641556" cy="194099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832" indent="0" algn="ctr">
              <a:buNone/>
              <a:defRPr sz="1500"/>
            </a:lvl2pPr>
            <a:lvl3pPr marL="685666" indent="0" algn="ctr">
              <a:buNone/>
              <a:defRPr sz="1400"/>
            </a:lvl3pPr>
            <a:lvl4pPr marL="1028500" indent="0" algn="ctr">
              <a:buNone/>
              <a:defRPr sz="1200"/>
            </a:lvl4pPr>
            <a:lvl5pPr marL="1371332" indent="0" algn="ctr">
              <a:buNone/>
              <a:defRPr sz="1200"/>
            </a:lvl5pPr>
            <a:lvl6pPr marL="1714166" indent="0" algn="ctr">
              <a:buNone/>
              <a:defRPr sz="1200"/>
            </a:lvl6pPr>
            <a:lvl7pPr marL="2056999" indent="0" algn="ctr">
              <a:buNone/>
              <a:defRPr sz="1200"/>
            </a:lvl7pPr>
            <a:lvl8pPr marL="2399832" indent="0" algn="ctr">
              <a:buNone/>
              <a:defRPr sz="1200"/>
            </a:lvl8pPr>
            <a:lvl9pPr marL="2742666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70EE2B0-ED13-406F-A0B1-82573D841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48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6BE3B0-E7A4-4D30-B6E4-A9AAE09A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>
              <a:solidFill>
                <a:srgbClr val="EF642D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C191E3-1AF0-4EB9-BEF9-909090DCD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48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0B70D9-9F1B-4405-8B4B-5901DD66D5E2}"/>
              </a:ext>
            </a:extLst>
          </p:cNvPr>
          <p:cNvCxnSpPr/>
          <p:nvPr userDrawn="1"/>
        </p:nvCxnSpPr>
        <p:spPr>
          <a:xfrm>
            <a:off x="2" y="2424064"/>
            <a:ext cx="914633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8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1169-8F92-4602-9ED2-F3130CA4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3" y="272927"/>
            <a:ext cx="8641556" cy="308595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D206C-87E0-458E-A714-D13E25F5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23" y="3561063"/>
            <a:ext cx="8641556" cy="122524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6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A6F5E5-5C90-481B-999F-7BC5740C0262}"/>
              </a:ext>
            </a:extLst>
          </p:cNvPr>
          <p:cNvCxnSpPr/>
          <p:nvPr userDrawn="1"/>
        </p:nvCxnSpPr>
        <p:spPr>
          <a:xfrm>
            <a:off x="2" y="3429000"/>
            <a:ext cx="914633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13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1AA2-0F68-41E9-95BF-DA3699E6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8" y="121449"/>
            <a:ext cx="8730473" cy="726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DF17-1177-4AD1-B139-31C4F21E2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90CB-5648-4645-9277-32AE2A8E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>
              <a:solidFill>
                <a:srgbClr val="EF642D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CE345A-DDAC-4425-B509-649FDF3A4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48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568E157-15D2-4595-A281-885CC64EC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48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138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3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DCE5-58F2-4142-BB3C-D314802A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8" y="121449"/>
            <a:ext cx="8730473" cy="726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1E59-C412-418F-8667-E28147958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1" y="1055476"/>
            <a:ext cx="4195994" cy="32635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139EF-7890-4449-8C2F-F89063DBE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41" y="1055476"/>
            <a:ext cx="4257899" cy="32635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301AE-2354-458D-9046-B11D4ACA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>
              <a:solidFill>
                <a:srgbClr val="EF642D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F9BFFE-FC4E-4A0B-96BB-DF980110C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48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318AD3D-D940-4D49-8546-428288BFB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48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28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80A7-28A6-4F5C-A408-E518FD57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1" y="1053704"/>
            <a:ext cx="3868340" cy="617934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832" indent="0">
              <a:buNone/>
              <a:defRPr sz="1500" b="1"/>
            </a:lvl2pPr>
            <a:lvl3pPr marL="685666" indent="0">
              <a:buNone/>
              <a:defRPr sz="1400" b="1"/>
            </a:lvl3pPr>
            <a:lvl4pPr marL="1028500" indent="0">
              <a:buNone/>
              <a:defRPr sz="1200" b="1"/>
            </a:lvl4pPr>
            <a:lvl5pPr marL="1371332" indent="0">
              <a:buNone/>
              <a:defRPr sz="1200" b="1"/>
            </a:lvl5pPr>
            <a:lvl6pPr marL="1714166" indent="0">
              <a:buNone/>
              <a:defRPr sz="1200" b="1"/>
            </a:lvl6pPr>
            <a:lvl7pPr marL="2056999" indent="0">
              <a:buNone/>
              <a:defRPr sz="1200" b="1"/>
            </a:lvl7pPr>
            <a:lvl8pPr marL="2399832" indent="0">
              <a:buNone/>
              <a:defRPr sz="1200" b="1"/>
            </a:lvl8pPr>
            <a:lvl9pPr marL="274266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0A697-7340-4210-A686-C0A3590F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001" y="1731266"/>
            <a:ext cx="3868340" cy="2703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4BF4C-F2E6-49BE-AC34-BD70B444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0044" y="1053704"/>
            <a:ext cx="3887391" cy="617934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832" indent="0">
              <a:buNone/>
              <a:defRPr sz="1500" b="1"/>
            </a:lvl2pPr>
            <a:lvl3pPr marL="685666" indent="0">
              <a:buNone/>
              <a:defRPr sz="1400" b="1"/>
            </a:lvl3pPr>
            <a:lvl4pPr marL="1028500" indent="0">
              <a:buNone/>
              <a:defRPr sz="1200" b="1"/>
            </a:lvl4pPr>
            <a:lvl5pPr marL="1371332" indent="0">
              <a:buNone/>
              <a:defRPr sz="1200" b="1"/>
            </a:lvl5pPr>
            <a:lvl6pPr marL="1714166" indent="0">
              <a:buNone/>
              <a:defRPr sz="1200" b="1"/>
            </a:lvl6pPr>
            <a:lvl7pPr marL="2056999" indent="0">
              <a:buNone/>
              <a:defRPr sz="1200" b="1"/>
            </a:lvl7pPr>
            <a:lvl8pPr marL="2399832" indent="0">
              <a:buNone/>
              <a:defRPr sz="1200" b="1"/>
            </a:lvl8pPr>
            <a:lvl9pPr marL="274266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D052A-DD61-4841-BDE9-382C864A9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0044" y="1731266"/>
            <a:ext cx="3887391" cy="2703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9961F1-A6E5-4C3D-8E93-8B646738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>
              <a:solidFill>
                <a:srgbClr val="EF642D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DC7D74E-875E-4628-AA44-C899D49C6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48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9A899B2-2840-48ED-87E5-DBBD1AF1C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48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BECB09-AE9B-4CE8-86C3-D88327DD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8" y="121449"/>
            <a:ext cx="8730473" cy="726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83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D7BF-7A5E-4B0E-9BD8-FEC69D11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8" y="121449"/>
            <a:ext cx="8730473" cy="726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55A5E2-3FC1-4420-B21F-CD0F6F18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 dirty="0">
              <a:solidFill>
                <a:srgbClr val="EF642D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2AA5833-D80A-48CF-8766-59CD9AEC6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48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83A60E2-31A0-4DF0-BD23-AD899E71E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48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63" indent="0">
              <a:buFontTx/>
              <a:buNone/>
              <a:defRPr sz="700"/>
            </a:lvl2pPr>
            <a:lvl3pPr marL="377355" indent="0">
              <a:buFontTx/>
              <a:buNone/>
              <a:defRPr sz="700"/>
            </a:lvl3pPr>
            <a:lvl4pPr marL="578532" indent="0">
              <a:buFontTx/>
              <a:buNone/>
              <a:defRPr sz="700"/>
            </a:lvl4pPr>
            <a:lvl5pPr marL="749948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602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D2967-E771-484E-B946-AAD8DE450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4DC49-5B47-1F42-A22F-07D481C4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364B5-A508-704F-9DA3-E8E21C13DCD6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DFD91D-745C-4EAF-906D-36471FBA5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87835"/>
            <a:ext cx="3086100" cy="137160"/>
          </a:xfrm>
          <a:prstGeom prst="rect">
            <a:avLst/>
          </a:prstGeom>
        </p:spPr>
        <p:txBody>
          <a:bodyPr vert="horz" wrap="none" lIns="68566" tIns="34282" rIns="68566" bIns="34282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pPr defTabSz="91422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B28C0C0-370C-42D8-B3FE-4EA7D029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11" y="77453"/>
            <a:ext cx="8572500" cy="5308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defTabSz="685666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585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498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59018"/>
            <a:ext cx="9144000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>
                <a:solidFill>
                  <a:srgbClr val="8801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0195"/>
            <a:ext cx="7772400" cy="504980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21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BEB7AE-5C55-AA44-AD91-F62E30A01BAD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4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BE650-0396-480B-90FA-CBF60E11D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24" y="529200"/>
            <a:ext cx="8641556" cy="1790700"/>
          </a:xfrm>
        </p:spPr>
        <p:txBody>
          <a:bodyPr anchor="b"/>
          <a:lstStyle>
            <a:lvl1pPr algn="ctr">
              <a:lnSpc>
                <a:spcPct val="85000"/>
              </a:lnSpc>
              <a:defRPr sz="4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71439-3378-46A3-89FA-A42247F04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224" y="2551500"/>
            <a:ext cx="8641556" cy="194099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818" indent="0" algn="ctr">
              <a:buNone/>
              <a:defRPr sz="1500"/>
            </a:lvl2pPr>
            <a:lvl3pPr marL="685632" indent="0" algn="ctr">
              <a:buNone/>
              <a:defRPr sz="1400"/>
            </a:lvl3pPr>
            <a:lvl4pPr marL="1028449" indent="0" algn="ctr">
              <a:buNone/>
              <a:defRPr sz="1200"/>
            </a:lvl4pPr>
            <a:lvl5pPr marL="1371264" indent="0" algn="ctr">
              <a:buNone/>
              <a:defRPr sz="1200"/>
            </a:lvl5pPr>
            <a:lvl6pPr marL="1714081" indent="0" algn="ctr">
              <a:buNone/>
              <a:defRPr sz="1200"/>
            </a:lvl6pPr>
            <a:lvl7pPr marL="2056897" indent="0" algn="ctr">
              <a:buNone/>
              <a:defRPr sz="1200"/>
            </a:lvl7pPr>
            <a:lvl8pPr marL="2399712" indent="0" algn="ctr">
              <a:buNone/>
              <a:defRPr sz="1200"/>
            </a:lvl8pPr>
            <a:lvl9pPr marL="274253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CFA3E-D9A4-4CB2-B1F7-996610FB52F6}"/>
              </a:ext>
            </a:extLst>
          </p:cNvPr>
          <p:cNvCxnSpPr/>
          <p:nvPr userDrawn="1"/>
        </p:nvCxnSpPr>
        <p:spPr>
          <a:xfrm>
            <a:off x="4" y="2424600"/>
            <a:ext cx="914633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70EE2B0-ED13-406F-A0B1-82573D841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50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6BE3B0-E7A4-4D30-B6E4-A9AAE09A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4BACC6"/>
                </a:solidFill>
              </a:rPr>
              <a:pPr/>
              <a:t>‹#›</a:t>
            </a:fld>
            <a:endParaRPr lang="en-GB">
              <a:solidFill>
                <a:srgbClr val="4BACC6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C191E3-1AF0-4EB9-BEF9-909090DCD8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50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3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81169-8F92-4602-9ED2-F3130CA4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4" y="272927"/>
            <a:ext cx="8641556" cy="3085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D206C-87E0-458E-A714-D13E25F5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224" y="3561064"/>
            <a:ext cx="8641556" cy="122524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A6F5E5-5C90-481B-999F-7BC5740C0262}"/>
              </a:ext>
            </a:extLst>
          </p:cNvPr>
          <p:cNvCxnSpPr/>
          <p:nvPr userDrawn="1"/>
        </p:nvCxnSpPr>
        <p:spPr>
          <a:xfrm>
            <a:off x="4" y="3429000"/>
            <a:ext cx="914633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691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1AA2-0F68-41E9-95BF-DA3699E6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9DF17-1177-4AD1-B139-31C4F21E2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90CB-5648-4645-9277-32AE2A8E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>
              <a:solidFill>
                <a:srgbClr val="EF642D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CE345A-DDAC-4425-B509-649FDF3A4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50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568E157-15D2-4595-A281-885CC64EC7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50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08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1E59-C412-418F-8667-E28147958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01" y="1055476"/>
            <a:ext cx="4195994" cy="326350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139EF-7890-4449-8C2F-F89063DBE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2341" y="1055476"/>
            <a:ext cx="4257899" cy="326350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5DCE5-58F2-4142-BB3C-D314802A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301AE-2354-458D-9046-B11D4ACA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EF642D"/>
                </a:solidFill>
              </a:rPr>
              <a:pPr/>
              <a:t>‹#›</a:t>
            </a:fld>
            <a:endParaRPr lang="en-GB">
              <a:solidFill>
                <a:srgbClr val="EF642D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F9BFFE-FC4E-4A0B-96BB-DF980110C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50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318AD3D-D940-4D49-8546-428288BFB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50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097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C80A7-28A6-4F5C-A408-E518FD57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1" y="1053704"/>
            <a:ext cx="3868340" cy="617934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818" indent="0">
              <a:buNone/>
              <a:defRPr sz="1500" b="1"/>
            </a:lvl2pPr>
            <a:lvl3pPr marL="685632" indent="0">
              <a:buNone/>
              <a:defRPr sz="1400" b="1"/>
            </a:lvl3pPr>
            <a:lvl4pPr marL="1028449" indent="0">
              <a:buNone/>
              <a:defRPr sz="1200" b="1"/>
            </a:lvl4pPr>
            <a:lvl5pPr marL="1371264" indent="0">
              <a:buNone/>
              <a:defRPr sz="1200" b="1"/>
            </a:lvl5pPr>
            <a:lvl6pPr marL="1714081" indent="0">
              <a:buNone/>
              <a:defRPr sz="1200" b="1"/>
            </a:lvl6pPr>
            <a:lvl7pPr marL="2056897" indent="0">
              <a:buNone/>
              <a:defRPr sz="1200" b="1"/>
            </a:lvl7pPr>
            <a:lvl8pPr marL="2399712" indent="0">
              <a:buNone/>
              <a:defRPr sz="1200" b="1"/>
            </a:lvl8pPr>
            <a:lvl9pPr marL="274253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0A697-7340-4210-A686-C0A3590F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001" y="1731266"/>
            <a:ext cx="3868340" cy="27038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C4BF4C-F2E6-49BE-AC34-BD70B444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0044" y="1053704"/>
            <a:ext cx="3887391" cy="617934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818" indent="0">
              <a:buNone/>
              <a:defRPr sz="1500" b="1"/>
            </a:lvl2pPr>
            <a:lvl3pPr marL="685632" indent="0">
              <a:buNone/>
              <a:defRPr sz="1400" b="1"/>
            </a:lvl3pPr>
            <a:lvl4pPr marL="1028449" indent="0">
              <a:buNone/>
              <a:defRPr sz="1200" b="1"/>
            </a:lvl4pPr>
            <a:lvl5pPr marL="1371264" indent="0">
              <a:buNone/>
              <a:defRPr sz="1200" b="1"/>
            </a:lvl5pPr>
            <a:lvl6pPr marL="1714081" indent="0">
              <a:buNone/>
              <a:defRPr sz="1200" b="1"/>
            </a:lvl6pPr>
            <a:lvl7pPr marL="2056897" indent="0">
              <a:buNone/>
              <a:defRPr sz="1200" b="1"/>
            </a:lvl7pPr>
            <a:lvl8pPr marL="2399712" indent="0">
              <a:buNone/>
              <a:defRPr sz="1200" b="1"/>
            </a:lvl8pPr>
            <a:lvl9pPr marL="27425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D052A-DD61-4841-BDE9-382C864A9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0044" y="1731266"/>
            <a:ext cx="3887391" cy="27038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19961F1-A6E5-4C3D-8E93-8B646738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4BACC6"/>
                </a:solidFill>
              </a:rPr>
              <a:pPr/>
              <a:t>‹#›</a:t>
            </a:fld>
            <a:endParaRPr lang="en-GB">
              <a:solidFill>
                <a:srgbClr val="4BACC6"/>
              </a:solidFill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DC7D74E-875E-4628-AA44-C899D49C6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50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9A899B2-2840-48ED-87E5-DBBD1AF1C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50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270FA82-1AF4-4ED0-99EE-4FAEC32C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9" y="121500"/>
            <a:ext cx="8730473" cy="7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5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D7BF-7A5E-4B0E-9BD8-FEC69D11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55A5E2-3FC1-4420-B21F-CD0F6F18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24AE812E-F3B9-46DC-9C8B-5027D5024B03}" type="slidenum">
              <a:rPr lang="en-GB" smtClean="0">
                <a:solidFill>
                  <a:srgbClr val="4BACC6"/>
                </a:solidFill>
              </a:rPr>
              <a:pPr/>
              <a:t>‹#›</a:t>
            </a:fld>
            <a:endParaRPr lang="en-GB">
              <a:solidFill>
                <a:srgbClr val="4BACC6"/>
              </a:solidFill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2AA5833-D80A-48CF-8766-59CD9AEC65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50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83A60E2-31A0-4DF0-BD23-AD899E71E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50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727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27F9F-2B2B-453A-82CF-0DB84C22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174" y="4879230"/>
            <a:ext cx="377190" cy="273844"/>
          </a:xfrm>
        </p:spPr>
        <p:txBody>
          <a:bodyPr/>
          <a:lstStyle/>
          <a:p>
            <a:fld id="{24AE812E-F3B9-46DC-9C8B-5027D5024B03}" type="slidenum">
              <a:rPr lang="en-GB" smtClean="0">
                <a:solidFill>
                  <a:srgbClr val="4BACC6"/>
                </a:solidFill>
              </a:rPr>
              <a:pPr/>
              <a:t>‹#›</a:t>
            </a:fld>
            <a:endParaRPr lang="en-GB">
              <a:solidFill>
                <a:srgbClr val="4BACC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8472B5-7599-4E1E-99EA-6F6721113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0759" y="4772950"/>
            <a:ext cx="5222246" cy="338138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EEC9863-24AC-47CC-A5D8-07341BAA3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249" y="4772950"/>
            <a:ext cx="2774730" cy="33813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700">
                <a:solidFill>
                  <a:schemeClr val="tx1"/>
                </a:solidFill>
              </a:defRPr>
            </a:lvl1pPr>
            <a:lvl2pPr marL="190454" indent="0">
              <a:buFontTx/>
              <a:buNone/>
              <a:defRPr sz="700"/>
            </a:lvl2pPr>
            <a:lvl3pPr marL="377338" indent="0">
              <a:buFontTx/>
              <a:buNone/>
              <a:defRPr sz="700"/>
            </a:lvl3pPr>
            <a:lvl4pPr marL="578503" indent="0">
              <a:buFontTx/>
              <a:buNone/>
              <a:defRPr sz="700"/>
            </a:lvl4pPr>
            <a:lvl5pPr marL="749910" indent="0">
              <a:buFontTx/>
              <a:buNone/>
              <a:defRPr sz="700"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330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5" y="274414"/>
            <a:ext cx="3313793" cy="3787192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7014" y="4923235"/>
            <a:ext cx="2513012" cy="2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236" tIns="36619" rIns="73236" bIns="36619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425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2629" y="2463330"/>
            <a:ext cx="8224840" cy="346249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2628" y="2232353"/>
            <a:ext cx="8224840" cy="181529"/>
          </a:xfrm>
        </p:spPr>
        <p:txBody>
          <a:bodyPr tIns="0" bIns="0">
            <a:noAutofit/>
          </a:bodyPr>
          <a:lstStyle>
            <a:lvl1pPr marL="0" indent="0">
              <a:buNone/>
              <a:defRPr sz="1200" spc="225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2437" y="3553251"/>
            <a:ext cx="8224838" cy="348813"/>
          </a:xfrm>
        </p:spPr>
        <p:txBody>
          <a:bodyPr tIns="0" bIns="0" anchor="b" anchorCtr="0"/>
          <a:lstStyle>
            <a:lvl1pPr marL="0" indent="0">
              <a:spcBef>
                <a:spcPts val="75"/>
              </a:spcBef>
              <a:spcAft>
                <a:spcPts val="75"/>
              </a:spcAft>
              <a:buFontTx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2437" y="4159949"/>
            <a:ext cx="8224838" cy="160163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3204243" y="4554851"/>
            <a:ext cx="5939757" cy="14067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2720149" y="4554851"/>
            <a:ext cx="441840" cy="1406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1590595" y="4554851"/>
            <a:ext cx="1087300" cy="1406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454026" y="4554851"/>
            <a:ext cx="1094315" cy="1406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D81102-3E62-D24A-8B6C-83E5A9C82A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396274"/>
            <a:ext cx="2367740" cy="4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2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03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8801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619126"/>
            <a:ext cx="3836988" cy="2495268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4" y="619126"/>
            <a:ext cx="3836987" cy="2495268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342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B4F123-30EB-A440-BB44-9D7F067693BF}"/>
              </a:ext>
            </a:extLst>
          </p:cNvPr>
          <p:cNvSpPr/>
          <p:nvPr userDrawn="1"/>
        </p:nvSpPr>
        <p:spPr bwMode="auto">
          <a:xfrm>
            <a:off x="3204243" y="4554851"/>
            <a:ext cx="5939757" cy="14067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7014" y="4923235"/>
            <a:ext cx="2513012" cy="2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236" tIns="36619" rIns="73236" bIns="36619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4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ED2D5-3D21-F846-9AB1-F18C83362D57}"/>
              </a:ext>
            </a:extLst>
          </p:cNvPr>
          <p:cNvSpPr/>
          <p:nvPr userDrawn="1"/>
        </p:nvSpPr>
        <p:spPr bwMode="auto">
          <a:xfrm>
            <a:off x="3204244" y="0"/>
            <a:ext cx="5939757" cy="51435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13092-8DB7-0B4F-ABD0-D6BD9362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5850" y="2398626"/>
            <a:ext cx="4996543" cy="346249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BB0AF-9056-B849-8AE6-C1E1BBA3E300}"/>
              </a:ext>
            </a:extLst>
          </p:cNvPr>
          <p:cNvSpPr/>
          <p:nvPr userDrawn="1"/>
        </p:nvSpPr>
        <p:spPr bwMode="auto">
          <a:xfrm>
            <a:off x="2720149" y="4554851"/>
            <a:ext cx="441840" cy="1406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11A79-FA5C-6C4A-9F3B-44ACE4907DA5}"/>
              </a:ext>
            </a:extLst>
          </p:cNvPr>
          <p:cNvSpPr/>
          <p:nvPr userDrawn="1"/>
        </p:nvSpPr>
        <p:spPr bwMode="auto">
          <a:xfrm>
            <a:off x="1590595" y="4554851"/>
            <a:ext cx="1087300" cy="1406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D90C-2B1D-CE42-B14E-DB6FD23D2123}"/>
              </a:ext>
            </a:extLst>
          </p:cNvPr>
          <p:cNvSpPr/>
          <p:nvPr userDrawn="1"/>
        </p:nvSpPr>
        <p:spPr bwMode="auto">
          <a:xfrm>
            <a:off x="454026" y="4554851"/>
            <a:ext cx="1094315" cy="1406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4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6" y="843061"/>
            <a:ext cx="3836988" cy="1464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4" y="843061"/>
            <a:ext cx="4030795" cy="1464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6170B-6943-F84C-A7CF-C98CC69F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357654"/>
            <a:ext cx="830593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147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6" y="830772"/>
            <a:ext cx="4017670" cy="474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6" y="1304974"/>
            <a:ext cx="4017669" cy="1464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629" y="830772"/>
            <a:ext cx="4057330" cy="4742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2629" y="1304974"/>
            <a:ext cx="4057330" cy="146421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98137F-E053-8749-A48F-5E7A87B9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357654"/>
            <a:ext cx="830593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302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7A72FA-85E0-1C47-93C3-EB1CF1E0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357654"/>
            <a:ext cx="830593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477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592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7014" y="4923235"/>
            <a:ext cx="2513012" cy="2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236" tIns="36619" rIns="73236" bIns="36619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4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562E6E-14D8-0F44-A50D-BEB5AA05E94A}"/>
              </a:ext>
            </a:extLst>
          </p:cNvPr>
          <p:cNvSpPr/>
          <p:nvPr userDrawn="1"/>
        </p:nvSpPr>
        <p:spPr bwMode="auto">
          <a:xfrm>
            <a:off x="3204243" y="4554851"/>
            <a:ext cx="5939757" cy="14067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A041C-85C9-D44B-987A-C8542A9F68E4}"/>
              </a:ext>
            </a:extLst>
          </p:cNvPr>
          <p:cNvSpPr/>
          <p:nvPr userDrawn="1"/>
        </p:nvSpPr>
        <p:spPr bwMode="auto">
          <a:xfrm>
            <a:off x="2720149" y="4554851"/>
            <a:ext cx="441840" cy="1406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422F-FE44-674C-AF4F-23C21B48453C}"/>
              </a:ext>
            </a:extLst>
          </p:cNvPr>
          <p:cNvSpPr/>
          <p:nvPr userDrawn="1"/>
        </p:nvSpPr>
        <p:spPr bwMode="auto">
          <a:xfrm>
            <a:off x="1590595" y="4554851"/>
            <a:ext cx="1087300" cy="1406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7DA0F-8041-DB4E-818B-D170DFA1CCEB}"/>
              </a:ext>
            </a:extLst>
          </p:cNvPr>
          <p:cNvSpPr/>
          <p:nvPr userDrawn="1"/>
        </p:nvSpPr>
        <p:spPr bwMode="auto">
          <a:xfrm>
            <a:off x="454026" y="4554851"/>
            <a:ext cx="1094315" cy="1406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B5D5F0-F4E4-7B48-9156-B8187306A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52" y="2329383"/>
            <a:ext cx="2367740" cy="4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4622"/>
            <a:ext cx="4040188" cy="56653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1848937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64622"/>
            <a:ext cx="4041775" cy="566535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1848937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6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88012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2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76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2803045"/>
          </a:xfrm>
        </p:spPr>
        <p:txBody>
          <a:bodyPr/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412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1182088"/>
          </a:xfrm>
        </p:spPr>
        <p:txBody>
          <a:bodyPr/>
          <a:lstStyle>
            <a:lvl1pPr marL="0" indent="0">
              <a:buNone/>
              <a:defRPr sz="32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412647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39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715164"/>
            <a:ext cx="7826375" cy="17573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two</a:t>
            </a:r>
          </a:p>
          <a:p>
            <a:pPr lvl="2"/>
            <a:r>
              <a:rPr lang="en-US" dirty="0"/>
              <a:t>Level three</a:t>
            </a:r>
          </a:p>
          <a:p>
            <a:pPr lvl="3"/>
            <a:r>
              <a:rPr lang="en-US" dirty="0"/>
              <a:t>Level four</a:t>
            </a:r>
          </a:p>
          <a:p>
            <a:pPr lvl="4"/>
            <a:r>
              <a:rPr lang="en-US" dirty="0"/>
              <a:t>Level five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207963"/>
            <a:ext cx="8520113" cy="419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13" y="4809871"/>
            <a:ext cx="1837945" cy="294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35" r:id="rId12"/>
  </p:sldLayoutIdLst>
  <p:txStyles>
    <p:titleStyle>
      <a:lvl1pPr algn="l" defTabSz="96996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80128"/>
          </a:solidFill>
          <a:latin typeface="Calibri" charset="0"/>
          <a:ea typeface="+mj-ea"/>
          <a:cs typeface="Calibri" charset="0"/>
        </a:defRPr>
      </a:lvl1pPr>
      <a:lvl2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80128"/>
          </a:solidFill>
          <a:latin typeface="Calibri Light" charset="0"/>
          <a:ea typeface="ＭＳ Ｐゴシック" charset="0"/>
        </a:defRPr>
      </a:lvl2pPr>
      <a:lvl3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80128"/>
          </a:solidFill>
          <a:latin typeface="Calibri Light" charset="0"/>
          <a:ea typeface="ＭＳ Ｐゴシック" charset="0"/>
        </a:defRPr>
      </a:lvl3pPr>
      <a:lvl4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80128"/>
          </a:solidFill>
          <a:latin typeface="Calibri Light" charset="0"/>
          <a:ea typeface="ＭＳ Ｐゴシック" charset="0"/>
        </a:defRPr>
      </a:lvl4pPr>
      <a:lvl5pPr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80128"/>
          </a:solidFill>
          <a:latin typeface="Calibri Light" charset="0"/>
          <a:ea typeface="ＭＳ Ｐゴシック" charset="0"/>
        </a:defRPr>
      </a:lvl5pPr>
      <a:lvl6pPr marL="4572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</a:defRPr>
      </a:lvl6pPr>
      <a:lvl7pPr marL="9144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</a:defRPr>
      </a:lvl7pPr>
      <a:lvl8pPr marL="13716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</a:defRPr>
      </a:lvl8pPr>
      <a:lvl9pPr marL="1828800" algn="l" defTabSz="969963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charset="0"/>
          <a:ea typeface="ＭＳ Ｐゴシック" charset="0"/>
        </a:defRPr>
      </a:lvl9pPr>
    </p:titleStyle>
    <p:bodyStyle>
      <a:lvl1pPr marL="242888" indent="-242888" algn="l" defTabSz="901700" rtl="0" eaLnBrk="1" fontAlgn="base" hangingPunct="1">
        <a:spcBef>
          <a:spcPts val="400"/>
        </a:spcBef>
        <a:spcAft>
          <a:spcPts val="200"/>
        </a:spcAft>
        <a:buClr>
          <a:schemeClr val="tx2"/>
        </a:buClr>
        <a:buFont typeface="Wingdings" charset="0"/>
        <a:buChar char="w"/>
        <a:defRPr sz="2000" b="1">
          <a:solidFill>
            <a:srgbClr val="000000"/>
          </a:solidFill>
          <a:latin typeface="Calibri" charset="0"/>
          <a:ea typeface="+mn-ea"/>
          <a:cs typeface="Calibri" charset="0"/>
        </a:defRPr>
      </a:lvl1pPr>
      <a:lvl2pPr marL="660400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Char char="•"/>
        <a:defRPr>
          <a:solidFill>
            <a:srgbClr val="000000"/>
          </a:solidFill>
          <a:latin typeface="Calibri" charset="0"/>
          <a:ea typeface="+mn-ea"/>
          <a:cs typeface="Calibri" charset="0"/>
        </a:defRPr>
      </a:lvl2pPr>
      <a:lvl3pPr marL="1077913" indent="-30321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Arial" charset="0"/>
        <a:buChar char="–"/>
        <a:defRPr>
          <a:solidFill>
            <a:srgbClr val="000000"/>
          </a:solidFill>
          <a:latin typeface="Calibri" charset="0"/>
          <a:ea typeface="+mn-ea"/>
          <a:cs typeface="Calibri" charset="0"/>
        </a:defRPr>
      </a:lvl3pPr>
      <a:lvl4pPr marL="1438275" indent="-246063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○"/>
        <a:defRPr sz="1600">
          <a:solidFill>
            <a:srgbClr val="000000"/>
          </a:solidFill>
          <a:latin typeface="Calibri" charset="0"/>
          <a:ea typeface="+mn-ea"/>
          <a:cs typeface="Calibri" charset="0"/>
        </a:defRPr>
      </a:lvl4pPr>
      <a:lvl5pPr marL="17954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–"/>
        <a:defRPr sz="1600">
          <a:solidFill>
            <a:srgbClr val="000000"/>
          </a:solidFill>
          <a:latin typeface="Calibri" charset="0"/>
          <a:ea typeface="+mn-ea"/>
          <a:cs typeface="Calibri" charset="0"/>
        </a:defRPr>
      </a:lvl5pPr>
      <a:lvl6pPr marL="22526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–"/>
        <a:defRPr sz="1600">
          <a:solidFill>
            <a:srgbClr val="000000"/>
          </a:solidFill>
          <a:latin typeface="+mn-lt"/>
          <a:ea typeface="+mn-ea"/>
        </a:defRPr>
      </a:lvl6pPr>
      <a:lvl7pPr marL="27098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–"/>
        <a:defRPr sz="1600">
          <a:solidFill>
            <a:srgbClr val="000000"/>
          </a:solidFill>
          <a:latin typeface="+mn-lt"/>
          <a:ea typeface="+mn-ea"/>
        </a:defRPr>
      </a:lvl7pPr>
      <a:lvl8pPr marL="31670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–"/>
        <a:defRPr sz="1600">
          <a:solidFill>
            <a:srgbClr val="000000"/>
          </a:solidFill>
          <a:latin typeface="+mn-lt"/>
          <a:ea typeface="+mn-ea"/>
        </a:defRPr>
      </a:lvl8pPr>
      <a:lvl9pPr marL="3624263" indent="-242888" algn="l" defTabSz="901700" rtl="0" eaLnBrk="1" fontAlgn="base" hangingPunct="1">
        <a:spcBef>
          <a:spcPts val="200"/>
        </a:spcBef>
        <a:spcAft>
          <a:spcPts val="200"/>
        </a:spcAft>
        <a:buClr>
          <a:schemeClr val="tx2"/>
        </a:buClr>
        <a:buFont typeface="Franklin Gothic Book" charset="0"/>
        <a:buChar char="–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2296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286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1429" y="4934873"/>
            <a:ext cx="609600" cy="151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DB8AD9-1980-44F1-9101-E89523164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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Wingdings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E1F3A-8E43-43F8-8F77-49254361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8" y="121449"/>
            <a:ext cx="8730473" cy="726300"/>
          </a:xfrm>
          <a:prstGeom prst="rect">
            <a:avLst/>
          </a:prstGeom>
        </p:spPr>
        <p:txBody>
          <a:bodyPr vert="horz" lIns="68566" tIns="34282" rIns="68566" bIns="34282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9D13-5432-4F48-96A6-F0EC48799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2" y="1050131"/>
            <a:ext cx="8719043" cy="3263504"/>
          </a:xfrm>
          <a:prstGeom prst="rect">
            <a:avLst/>
          </a:prstGeom>
        </p:spPr>
        <p:txBody>
          <a:bodyPr vert="horz" lIns="68566" tIns="34282" rIns="68566" bIns="34282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6CDC-9117-4CFA-B287-FA1C48AB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000" y="4878900"/>
            <a:ext cx="377190" cy="273844"/>
          </a:xfrm>
          <a:prstGeom prst="rect">
            <a:avLst/>
          </a:prstGeom>
        </p:spPr>
        <p:txBody>
          <a:bodyPr vert="horz" lIns="68566" tIns="34282" rIns="68566" bIns="34282" rtlCol="0" anchor="ctr"/>
          <a:lstStyle>
            <a:lvl1pPr algn="ctr">
              <a:defRPr sz="900" b="1">
                <a:solidFill>
                  <a:schemeClr val="accent1"/>
                </a:solidFill>
                <a:latin typeface="+mn-lt"/>
              </a:defRPr>
            </a:lvl1pPr>
          </a:lstStyle>
          <a:p>
            <a:pPr defTabSz="914222" eaLnBrk="0" fontAlgn="base" hangingPunct="0">
              <a:spcBef>
                <a:spcPct val="0"/>
              </a:spcBef>
              <a:spcAft>
                <a:spcPct val="0"/>
              </a:spcAft>
            </a:pPr>
            <a:fld id="{24AE812E-F3B9-46DC-9C8B-5027D5024B03}" type="slidenum">
              <a:rPr lang="en-GB" smtClean="0">
                <a:solidFill>
                  <a:srgbClr val="1F497D"/>
                </a:solidFill>
              </a:rPr>
              <a:pPr defTabSz="91422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1F497D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C7F3D-3D16-413B-8DF2-0324FB9930C5}"/>
              </a:ext>
            </a:extLst>
          </p:cNvPr>
          <p:cNvCxnSpPr/>
          <p:nvPr userDrawn="1"/>
        </p:nvCxnSpPr>
        <p:spPr>
          <a:xfrm>
            <a:off x="2" y="4646645"/>
            <a:ext cx="91463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02BEC-FEDE-43AC-B358-36BD44691C43}"/>
              </a:ext>
            </a:extLst>
          </p:cNvPr>
          <p:cNvCxnSpPr/>
          <p:nvPr userDrawn="1"/>
        </p:nvCxnSpPr>
        <p:spPr>
          <a:xfrm>
            <a:off x="2" y="959741"/>
            <a:ext cx="914633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  <p:extLst>
      <p:ext uri="{BB962C8B-B14F-4D97-AF65-F5344CB8AC3E}">
        <p14:creationId xmlns:p14="http://schemas.microsoft.com/office/powerpoint/2010/main" val="260773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hdr="0" ftr="0" dt="0"/>
  <p:txStyles>
    <p:titleStyle>
      <a:lvl1pPr algn="ctr" defTabSz="685666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171416" indent="-171416" algn="l" defTabSz="685666" rtl="0" eaLnBrk="1" latinLnBrk="0" hangingPunct="1">
        <a:lnSpc>
          <a:spcPct val="8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879" indent="-171416" algn="l" defTabSz="685666" rtl="0" eaLnBrk="1" latinLnBrk="0" hangingPunct="1">
        <a:lnSpc>
          <a:spcPct val="8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71" indent="-171416" algn="l" defTabSz="685666" rtl="0" eaLnBrk="1" latinLnBrk="0" hangingPunct="1">
        <a:lnSpc>
          <a:spcPct val="8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948" indent="-171416" algn="l" defTabSz="685666" rtl="0" eaLnBrk="1" latinLnBrk="0" hangingPunct="1">
        <a:lnSpc>
          <a:spcPct val="8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21364" indent="-171416" algn="l" defTabSz="685666" rtl="0" eaLnBrk="1" latinLnBrk="0" hangingPunct="1">
        <a:lnSpc>
          <a:spcPct val="8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82" indent="-171416" algn="l" defTabSz="6856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16" indent="-171416" algn="l" defTabSz="6856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49" indent="-171416" algn="l" defTabSz="6856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82" indent="-171416" algn="l" defTabSz="6856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6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00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32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6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9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32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66" algn="l" defTabSz="6856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B9D13-5432-4F48-96A6-F0EC48799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90" y="1050133"/>
            <a:ext cx="8719043" cy="3263504"/>
          </a:xfrm>
          <a:prstGeom prst="rect">
            <a:avLst/>
          </a:prstGeom>
        </p:spPr>
        <p:txBody>
          <a:bodyPr vert="horz" lIns="68564" tIns="34281" rIns="68564" bIns="3428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E1F3A-8E43-43F8-8F77-49254361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9" y="121500"/>
            <a:ext cx="8730473" cy="726300"/>
          </a:xfrm>
          <a:prstGeom prst="rect">
            <a:avLst/>
          </a:prstGeom>
        </p:spPr>
        <p:txBody>
          <a:bodyPr vert="horz" lIns="68564" tIns="34281" rIns="68564" bIns="3428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6CDC-9117-4CFA-B287-FA1C48ABA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000" y="4878900"/>
            <a:ext cx="377190" cy="273844"/>
          </a:xfrm>
          <a:prstGeom prst="rect">
            <a:avLst/>
          </a:prstGeom>
        </p:spPr>
        <p:txBody>
          <a:bodyPr vert="horz" lIns="68564" tIns="34281" rIns="68564" bIns="34281" rtlCol="0" anchor="ctr"/>
          <a:lstStyle>
            <a:lvl1pPr algn="ctr">
              <a:defRPr sz="900" b="1">
                <a:solidFill>
                  <a:schemeClr val="accent6"/>
                </a:solidFill>
              </a:defRPr>
            </a:lvl1pPr>
          </a:lstStyle>
          <a:p>
            <a:pPr defTabSz="914177" eaLnBrk="0" fontAlgn="base" hangingPunct="0">
              <a:spcBef>
                <a:spcPct val="0"/>
              </a:spcBef>
              <a:spcAft>
                <a:spcPct val="0"/>
              </a:spcAft>
            </a:pPr>
            <a:fld id="{24AE812E-F3B9-46DC-9C8B-5027D5024B03}" type="slidenum">
              <a:rPr lang="en-GB" smtClean="0">
                <a:solidFill>
                  <a:srgbClr val="4BACC6"/>
                </a:solidFill>
                <a:latin typeface="Arial" charset="0"/>
              </a:rPr>
              <a:pPr defTabSz="914177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4BACC6"/>
              </a:solidFill>
              <a:latin typeface="Arial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1C7F3D-3D16-413B-8DF2-0324FB9930C5}"/>
              </a:ext>
            </a:extLst>
          </p:cNvPr>
          <p:cNvCxnSpPr/>
          <p:nvPr userDrawn="1"/>
        </p:nvCxnSpPr>
        <p:spPr>
          <a:xfrm>
            <a:off x="4" y="4646645"/>
            <a:ext cx="9146333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353136-27C8-4E05-810E-8736902FB018}"/>
              </a:ext>
            </a:extLst>
          </p:cNvPr>
          <p:cNvCxnSpPr/>
          <p:nvPr userDrawn="1"/>
        </p:nvCxnSpPr>
        <p:spPr>
          <a:xfrm>
            <a:off x="4" y="959741"/>
            <a:ext cx="914633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</p:sldLayoutIdLst>
  <p:hf hdr="0" ftr="0" dt="0"/>
  <p:txStyles>
    <p:titleStyle>
      <a:lvl1pPr algn="ctr" defTabSz="685632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171408" indent="-171408" algn="l" defTabSz="685632" rtl="0" eaLnBrk="1" latinLnBrk="0" hangingPunct="1">
        <a:lnSpc>
          <a:spcPct val="800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862" indent="-171408" algn="l" defTabSz="685632" rtl="0" eaLnBrk="1" latinLnBrk="0" hangingPunct="1">
        <a:lnSpc>
          <a:spcPct val="8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45" indent="-171408" algn="l" defTabSz="685632" rtl="0" eaLnBrk="1" latinLnBrk="0" hangingPunct="1">
        <a:lnSpc>
          <a:spcPct val="8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910" indent="-171408" algn="l" defTabSz="685632" rtl="0" eaLnBrk="1" latinLnBrk="0" hangingPunct="1">
        <a:lnSpc>
          <a:spcPct val="8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21318" indent="-171408" algn="l" defTabSz="685632" rtl="0" eaLnBrk="1" latinLnBrk="0" hangingPunct="1">
        <a:lnSpc>
          <a:spcPct val="8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9" indent="-171408" algn="l" defTabSz="685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05" indent="-171408" algn="l" defTabSz="685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21" indent="-171408" algn="l" defTabSz="685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37" indent="-171408" algn="l" defTabSz="6856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8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2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9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4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81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97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12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30" algn="l" defTabSz="6856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0C43DA-1A5C-A446-A959-2598C0B2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998" y="836063"/>
            <a:ext cx="8303960" cy="146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Level 1</a:t>
            </a:r>
          </a:p>
          <a:p>
            <a:pPr lvl="1"/>
            <a:r>
              <a:rPr lang="en-US" altLang="en-US" dirty="0"/>
              <a:t>Level two</a:t>
            </a:r>
          </a:p>
          <a:p>
            <a:pPr lvl="2"/>
            <a:r>
              <a:rPr lang="en-US" altLang="en-US" dirty="0"/>
              <a:t>Level three</a:t>
            </a:r>
          </a:p>
          <a:p>
            <a:pPr lvl="3"/>
            <a:r>
              <a:rPr lang="en-US" altLang="en-US" dirty="0"/>
              <a:t>Level four</a:t>
            </a:r>
          </a:p>
          <a:p>
            <a:pPr lvl="4"/>
            <a:r>
              <a:rPr lang="en-US" altLang="en-US" dirty="0"/>
              <a:t>Level five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684BA7-7381-CC48-B7B4-6B25FA5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958" y="4836186"/>
            <a:ext cx="230089" cy="1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B4467E9-E984-A945-AC32-61228A8C1F5F}" type="slidenum">
              <a:rPr lang="en-US" altLang="en-US" sz="9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9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25B6A2B-1598-5242-AF8F-0A570BD4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4026" y="357654"/>
            <a:ext cx="830593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F14E00-C21C-8644-9056-518E0CF2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4" y="4923235"/>
            <a:ext cx="2513012" cy="2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236" tIns="36619" rIns="73236" bIns="36619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425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EFA743-63F0-4B47-A850-8785F92E96BE}"/>
              </a:ext>
            </a:extLst>
          </p:cNvPr>
          <p:cNvSpPr/>
          <p:nvPr userDrawn="1"/>
        </p:nvSpPr>
        <p:spPr bwMode="auto">
          <a:xfrm>
            <a:off x="3204243" y="4554851"/>
            <a:ext cx="5939757" cy="14067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024AA-066E-4A4F-81B6-327E570F3A29}"/>
              </a:ext>
            </a:extLst>
          </p:cNvPr>
          <p:cNvSpPr/>
          <p:nvPr userDrawn="1"/>
        </p:nvSpPr>
        <p:spPr bwMode="auto">
          <a:xfrm>
            <a:off x="2720149" y="4554851"/>
            <a:ext cx="441840" cy="1406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C9060-1F5C-B745-BC70-10DC006B7B24}"/>
              </a:ext>
            </a:extLst>
          </p:cNvPr>
          <p:cNvSpPr/>
          <p:nvPr userDrawn="1"/>
        </p:nvSpPr>
        <p:spPr bwMode="auto">
          <a:xfrm>
            <a:off x="1590595" y="4554851"/>
            <a:ext cx="1087300" cy="1406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40AAF1-9FC3-A148-A6CA-B55E87F31084}"/>
              </a:ext>
            </a:extLst>
          </p:cNvPr>
          <p:cNvSpPr/>
          <p:nvPr userDrawn="1"/>
        </p:nvSpPr>
        <p:spPr bwMode="auto">
          <a:xfrm>
            <a:off x="454026" y="4554851"/>
            <a:ext cx="1094315" cy="14067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F1E222-1CF9-494E-BF97-A196FF2A6BA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44" y="4766958"/>
            <a:ext cx="1426790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xStyles>
    <p:titleStyle>
      <a:lvl1pPr algn="l" defTabSz="727472" rtl="0" eaLnBrk="0" fontAlgn="base" hangingPunct="0">
        <a:spcBef>
          <a:spcPct val="0"/>
        </a:spcBef>
        <a:spcAft>
          <a:spcPct val="0"/>
        </a:spcAft>
        <a:defRPr sz="225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2pPr>
      <a:lvl3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3pPr>
      <a:lvl4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4pPr>
      <a:lvl5pPr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5pPr>
      <a:lvl6pPr marL="3429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6pPr>
      <a:lvl7pPr marL="6858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7pPr>
      <a:lvl8pPr marL="10287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8pPr>
      <a:lvl9pPr marL="1371600" algn="l" defTabSz="72747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A2B3E"/>
          </a:solidFill>
          <a:latin typeface="Arial" panose="020B0604020202020204" pitchFamily="34" charset="0"/>
        </a:defRPr>
      </a:lvl9pPr>
    </p:titleStyle>
    <p:bodyStyle>
      <a:lvl1pPr marL="182166" indent="-182166" algn="l" defTabSz="676275" rtl="0" eaLnBrk="0" fontAlgn="base" hangingPunct="0">
        <a:spcBef>
          <a:spcPts val="300"/>
        </a:spcBef>
        <a:spcAft>
          <a:spcPts val="150"/>
        </a:spcAft>
        <a:buClr>
          <a:schemeClr val="tx2"/>
        </a:buClr>
        <a:buSzPct val="120000"/>
        <a:buFont typeface="Lucida Grande" panose="020B0600040502020204" pitchFamily="34" charset="0"/>
        <a:buChar char="‣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27410" algn="l" defTabSz="676275" rtl="0" eaLnBrk="0" fontAlgn="base" hangingPunct="0">
        <a:spcBef>
          <a:spcPts val="150"/>
        </a:spcBef>
        <a:spcAft>
          <a:spcPts val="150"/>
        </a:spcAft>
        <a:buClr>
          <a:schemeClr val="tx1"/>
        </a:buClr>
        <a:buSzPct val="110000"/>
        <a:buFont typeface="Arial" panose="020B0604020202020204" pitchFamily="34" charset="0"/>
        <a:buChar char="•"/>
        <a:defRPr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08435" indent="-227410" algn="l" defTabSz="676275" rtl="0" eaLnBrk="0" fontAlgn="base" hangingPunct="0">
        <a:spcBef>
          <a:spcPts val="150"/>
        </a:spcBef>
        <a:spcAft>
          <a:spcPts val="150"/>
        </a:spcAft>
        <a:buClr>
          <a:schemeClr val="accent1"/>
        </a:buClr>
        <a:buFont typeface="Arial" panose="020B0604020202020204" pitchFamily="34" charset="0"/>
        <a:buChar char="–"/>
        <a:defRPr sz="12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078706" indent="-184547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346597" indent="-182166" algn="l" defTabSz="676275" rtl="0" eaLnBrk="0" fontAlgn="base" hangingPunct="0">
        <a:spcBef>
          <a:spcPts val="150"/>
        </a:spcBef>
        <a:spcAft>
          <a:spcPts val="150"/>
        </a:spcAft>
        <a:buClr>
          <a:schemeClr val="tx2"/>
        </a:buClr>
        <a:buFont typeface="Franklin Gothic Book" panose="020B0503020102020204" pitchFamily="34" charset="0"/>
        <a:buChar char="–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B680C84-F4DE-4511-96EF-55BFE180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448" y="909887"/>
            <a:ext cx="5829300" cy="571500"/>
          </a:xfrm>
        </p:spPr>
        <p:txBody>
          <a:bodyPr>
            <a:normAutofit/>
          </a:bodyPr>
          <a:lstStyle/>
          <a:p>
            <a:r>
              <a:rPr lang="en-US" altLang="en-US" dirty="0"/>
              <a:t>Advances in myeloma therapy</a:t>
            </a:r>
          </a:p>
        </p:txBody>
      </p:sp>
      <p:sp>
        <p:nvSpPr>
          <p:cNvPr id="36866" name="Subtitle 2">
            <a:extLst>
              <a:ext uri="{FF2B5EF4-FFF2-40B4-BE49-F238E27FC236}">
                <a16:creationId xmlns:a16="http://schemas.microsoft.com/office/drawing/2014/main" id="{7511ADEA-E93A-45ED-84C6-21ABA7FDE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949" y="1481387"/>
            <a:ext cx="7551737" cy="551146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What’s new in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9BF82-4062-4828-9010-A96F850C543E}"/>
              </a:ext>
            </a:extLst>
          </p:cNvPr>
          <p:cNvSpPr txBox="1"/>
          <p:nvPr/>
        </p:nvSpPr>
        <p:spPr>
          <a:xfrm>
            <a:off x="560092" y="3520595"/>
            <a:ext cx="3305175" cy="138499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Dan Vogl, MD MSCE</a:t>
            </a:r>
          </a:p>
          <a:p>
            <a:endParaRPr lang="en-US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 Professor of Medicine</a:t>
            </a:r>
          </a:p>
          <a:p>
            <a:r>
              <a:rPr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Hematology/Oncology Division</a:t>
            </a:r>
          </a:p>
          <a:p>
            <a:r>
              <a:rPr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Abramson Cancer Center</a:t>
            </a:r>
          </a:p>
          <a:p>
            <a:endParaRPr lang="en-US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February 13,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713323" y="1720012"/>
            <a:ext cx="3189338" cy="1307306"/>
            <a:chOff x="6256697" y="2571749"/>
            <a:chExt cx="4252450" cy="1743075"/>
          </a:xfrm>
        </p:grpSpPr>
        <p:cxnSp>
          <p:nvCxnSpPr>
            <p:cNvPr id="12" name="Straight Connector 11"/>
            <p:cNvCxnSpPr>
              <a:stCxn id="2" idx="1"/>
            </p:cNvCxnSpPr>
            <p:nvPr/>
          </p:nvCxnSpPr>
          <p:spPr>
            <a:xfrm flipH="1">
              <a:off x="6256697" y="3443287"/>
              <a:ext cx="1882877" cy="69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ounded Rectangle 1"/>
            <p:cNvSpPr/>
            <p:nvPr/>
          </p:nvSpPr>
          <p:spPr>
            <a:xfrm>
              <a:off x="8139574" y="2571749"/>
              <a:ext cx="2369573" cy="174307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Steroids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dirty="0">
                  <a:solidFill>
                    <a:prstClr val="white"/>
                  </a:solidFill>
                  <a:latin typeface="Arial"/>
                </a:rPr>
                <a:t>d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examethasone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dirty="0">
                  <a:solidFill>
                    <a:prstClr val="white"/>
                  </a:solidFill>
                  <a:latin typeface="Arial"/>
                </a:rPr>
                <a:t>p</a:t>
              </a: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rednisone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04907" y="2378849"/>
            <a:ext cx="2808416" cy="2040580"/>
            <a:chOff x="2512143" y="3450198"/>
            <a:chExt cx="3744554" cy="2720773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586748" y="3450198"/>
              <a:ext cx="1669949" cy="110705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2512143" y="4427896"/>
              <a:ext cx="2369573" cy="17430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HDACi</a:t>
              </a:r>
              <a:endPara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panobinostat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24734" y="2378848"/>
            <a:ext cx="1777180" cy="2394080"/>
            <a:chOff x="5071911" y="3450198"/>
            <a:chExt cx="2369573" cy="3192106"/>
          </a:xfrm>
        </p:grpSpPr>
        <p:cxnSp>
          <p:nvCxnSpPr>
            <p:cNvPr id="27" name="Straight Connector 26"/>
            <p:cNvCxnSpPr>
              <a:stCxn id="5" idx="0"/>
            </p:cNvCxnSpPr>
            <p:nvPr/>
          </p:nvCxnSpPr>
          <p:spPr>
            <a:xfrm flipH="1" flipV="1">
              <a:off x="6256697" y="3450198"/>
              <a:ext cx="1" cy="144903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5071911" y="4899229"/>
              <a:ext cx="2369573" cy="17430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MoAbs</a:t>
              </a:r>
              <a:endPara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elotuzumab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daratumumab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50" dirty="0">
                  <a:solidFill>
                    <a:prstClr val="white"/>
                  </a:solidFill>
                  <a:latin typeface="Arial"/>
                </a:rPr>
                <a:t>isatuximab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7542" y="1725196"/>
            <a:ext cx="3475781" cy="1307306"/>
            <a:chOff x="1622323" y="2578660"/>
            <a:chExt cx="4634374" cy="1743075"/>
          </a:xfrm>
        </p:grpSpPr>
        <p:cxnSp>
          <p:nvCxnSpPr>
            <p:cNvPr id="14" name="Straight Connector 13"/>
            <p:cNvCxnSpPr>
              <a:stCxn id="6" idx="3"/>
            </p:cNvCxnSpPr>
            <p:nvPr/>
          </p:nvCxnSpPr>
          <p:spPr>
            <a:xfrm flipV="1">
              <a:off x="3991896" y="3450197"/>
              <a:ext cx="226480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1622323" y="2578660"/>
              <a:ext cx="2369573" cy="174307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Cytotoxics</a:t>
              </a:r>
              <a:endPara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melphalan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cyclophosphamide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doxorubicin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bendamustine</a:t>
              </a: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13323" y="222591"/>
            <a:ext cx="2051177" cy="2156258"/>
            <a:chOff x="6256697" y="575187"/>
            <a:chExt cx="2734903" cy="2875011"/>
          </a:xfrm>
        </p:grpSpPr>
        <p:cxnSp>
          <p:nvCxnSpPr>
            <p:cNvPr id="18" name="Straight Connector 17"/>
            <p:cNvCxnSpPr>
              <a:stCxn id="7" idx="2"/>
            </p:cNvCxnSpPr>
            <p:nvPr/>
          </p:nvCxnSpPr>
          <p:spPr>
            <a:xfrm flipH="1">
              <a:off x="6256697" y="2318262"/>
              <a:ext cx="1550117" cy="113193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6622027" y="575187"/>
              <a:ext cx="2369573" cy="17430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bortezomib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carfilzomib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ixazomib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98057" y="222591"/>
            <a:ext cx="2315266" cy="2151074"/>
            <a:chOff x="3169676" y="575187"/>
            <a:chExt cx="3087021" cy="2868099"/>
          </a:xfrm>
        </p:grpSpPr>
        <p:cxnSp>
          <p:nvCxnSpPr>
            <p:cNvPr id="16" name="Straight Connector 15"/>
            <p:cNvCxnSpPr>
              <a:stCxn id="8" idx="2"/>
            </p:cNvCxnSpPr>
            <p:nvPr/>
          </p:nvCxnSpPr>
          <p:spPr>
            <a:xfrm>
              <a:off x="4354463" y="2318262"/>
              <a:ext cx="1902234" cy="112502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3169676" y="575187"/>
              <a:ext cx="2369573" cy="174307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Imids</a:t>
              </a:r>
              <a:endPara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thalidomide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lenalidomide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pomalidomide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13324" y="2378849"/>
            <a:ext cx="2939766" cy="2040579"/>
            <a:chOff x="6256698" y="3450198"/>
            <a:chExt cx="3919688" cy="2720771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6256698" y="3450198"/>
              <a:ext cx="1736928" cy="110705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7806813" y="4427895"/>
              <a:ext cx="2369573" cy="1743074"/>
            </a:xfrm>
            <a:prstGeom prst="round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XPO1i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selinexor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097BECD4-1D5A-4437-AAE2-2098B93997B8}"/>
              </a:ext>
            </a:extLst>
          </p:cNvPr>
          <p:cNvSpPr/>
          <p:nvPr/>
        </p:nvSpPr>
        <p:spPr>
          <a:xfrm>
            <a:off x="7239534" y="1066358"/>
            <a:ext cx="1777180" cy="1307307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Bcl2i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venetoclax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9D0F5BEA-E939-47C0-983B-F5A38D5969F0}"/>
              </a:ext>
            </a:extLst>
          </p:cNvPr>
          <p:cNvSpPr/>
          <p:nvPr/>
        </p:nvSpPr>
        <p:spPr>
          <a:xfrm>
            <a:off x="7239534" y="2447769"/>
            <a:ext cx="1777180" cy="1307307"/>
          </a:xfrm>
          <a:prstGeom prst="roundRect">
            <a:avLst/>
          </a:prstGeom>
          <a:solidFill>
            <a:srgbClr val="BF2F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belantamab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mafodotin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0EAC-656E-4607-9C10-1C87033C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therapy paradigm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7138BD-DF5D-485A-ABF8-EC5A80939EA7}"/>
              </a:ext>
            </a:extLst>
          </p:cNvPr>
          <p:cNvSpPr/>
          <p:nvPr/>
        </p:nvSpPr>
        <p:spPr>
          <a:xfrm>
            <a:off x="76198" y="1358304"/>
            <a:ext cx="1399385" cy="1260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VTd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CyBorD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5EFC847-58E4-46C4-A7A2-67F7B20F8F80}"/>
              </a:ext>
            </a:extLst>
          </p:cNvPr>
          <p:cNvSpPr/>
          <p:nvPr/>
        </p:nvSpPr>
        <p:spPr>
          <a:xfrm>
            <a:off x="1731394" y="1701037"/>
            <a:ext cx="1399385" cy="614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MEL200 x1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MEL200 x2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98624F-4B9F-4F2F-A97A-916BEA0CAE3B}"/>
              </a:ext>
            </a:extLst>
          </p:cNvPr>
          <p:cNvSpPr/>
          <p:nvPr/>
        </p:nvSpPr>
        <p:spPr>
          <a:xfrm>
            <a:off x="3285860" y="1485930"/>
            <a:ext cx="1399385" cy="1044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Thalidomide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Bortezomib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0CDA8E3-EFBD-452B-9C34-74AC11C1D470}"/>
              </a:ext>
            </a:extLst>
          </p:cNvPr>
          <p:cNvSpPr/>
          <p:nvPr/>
        </p:nvSpPr>
        <p:spPr>
          <a:xfrm>
            <a:off x="5082245" y="1344913"/>
            <a:ext cx="2077608" cy="13083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VTd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CyBorD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MPR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21D520-D05A-48FE-BFDF-B49E6C3F4D1C}"/>
              </a:ext>
            </a:extLst>
          </p:cNvPr>
          <p:cNvSpPr/>
          <p:nvPr/>
        </p:nvSpPr>
        <p:spPr>
          <a:xfrm>
            <a:off x="7431643" y="1451942"/>
            <a:ext cx="1399385" cy="11129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Thalidomide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Bortezomib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B6303-101F-4D14-9B45-D8BE0917803E}"/>
              </a:ext>
            </a:extLst>
          </p:cNvPr>
          <p:cNvSpPr txBox="1"/>
          <p:nvPr/>
        </p:nvSpPr>
        <p:spPr>
          <a:xfrm>
            <a:off x="627321" y="514350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TRANSPLANT ELIGIBLE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DBC86-E47E-43FD-97E6-E950D470836F}"/>
              </a:ext>
            </a:extLst>
          </p:cNvPr>
          <p:cNvSpPr txBox="1"/>
          <p:nvPr/>
        </p:nvSpPr>
        <p:spPr>
          <a:xfrm>
            <a:off x="4952232" y="514350"/>
            <a:ext cx="4081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TRANSPLANT INELIGIBLE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84195-4F18-44AA-A25D-004E293CE7E1}"/>
              </a:ext>
            </a:extLst>
          </p:cNvPr>
          <p:cNvSpPr txBox="1"/>
          <p:nvPr/>
        </p:nvSpPr>
        <p:spPr>
          <a:xfrm>
            <a:off x="282006" y="940981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E5CE4-B52B-4850-BBBE-A0F6B5ED71C9}"/>
              </a:ext>
            </a:extLst>
          </p:cNvPr>
          <p:cNvSpPr txBox="1"/>
          <p:nvPr/>
        </p:nvSpPr>
        <p:spPr>
          <a:xfrm>
            <a:off x="5627164" y="940697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699651-DA2A-4733-AABF-BEFAC8112830}"/>
              </a:ext>
            </a:extLst>
          </p:cNvPr>
          <p:cNvSpPr txBox="1"/>
          <p:nvPr/>
        </p:nvSpPr>
        <p:spPr>
          <a:xfrm>
            <a:off x="1886836" y="940697"/>
            <a:ext cx="1088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Transplant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6BA20-2E45-44C5-8AB1-5030E1EF89CA}"/>
              </a:ext>
            </a:extLst>
          </p:cNvPr>
          <p:cNvSpPr txBox="1"/>
          <p:nvPr/>
        </p:nvSpPr>
        <p:spPr>
          <a:xfrm>
            <a:off x="3348073" y="940696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B3959-B3DC-4409-BFD7-D69ADFFEBB4D}"/>
              </a:ext>
            </a:extLst>
          </p:cNvPr>
          <p:cNvSpPr txBox="1"/>
          <p:nvPr/>
        </p:nvSpPr>
        <p:spPr>
          <a:xfrm>
            <a:off x="7431643" y="940696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125FEA-D2C9-414D-841D-46157340CC2F}"/>
              </a:ext>
            </a:extLst>
          </p:cNvPr>
          <p:cNvSpPr/>
          <p:nvPr/>
        </p:nvSpPr>
        <p:spPr>
          <a:xfrm>
            <a:off x="76197" y="2928227"/>
            <a:ext cx="1399385" cy="34563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450DE0-C3F9-40A4-A5D0-3D8EB2713960}"/>
              </a:ext>
            </a:extLst>
          </p:cNvPr>
          <p:cNvSpPr/>
          <p:nvPr/>
        </p:nvSpPr>
        <p:spPr>
          <a:xfrm>
            <a:off x="1687974" y="2928228"/>
            <a:ext cx="1399385" cy="3594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MEL200 x1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3B90CC-E197-46F8-8C29-CE63591A0339}"/>
              </a:ext>
            </a:extLst>
          </p:cNvPr>
          <p:cNvSpPr/>
          <p:nvPr/>
        </p:nvSpPr>
        <p:spPr>
          <a:xfrm>
            <a:off x="3285860" y="2928227"/>
            <a:ext cx="1399385" cy="35945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D652F-8557-4664-9989-149D88ED02BF}"/>
              </a:ext>
            </a:extLst>
          </p:cNvPr>
          <p:cNvSpPr/>
          <p:nvPr/>
        </p:nvSpPr>
        <p:spPr>
          <a:xfrm>
            <a:off x="5082245" y="2929820"/>
            <a:ext cx="2077608" cy="3440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5B9BA99-FE65-4384-915B-26DC95717547}"/>
              </a:ext>
            </a:extLst>
          </p:cNvPr>
          <p:cNvSpPr/>
          <p:nvPr/>
        </p:nvSpPr>
        <p:spPr>
          <a:xfrm>
            <a:off x="7431642" y="2928228"/>
            <a:ext cx="1399385" cy="3456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C7F5B6-F37F-4E73-95E0-B4B634D4B1DA}"/>
              </a:ext>
            </a:extLst>
          </p:cNvPr>
          <p:cNvSpPr/>
          <p:nvPr/>
        </p:nvSpPr>
        <p:spPr>
          <a:xfrm>
            <a:off x="76197" y="3706594"/>
            <a:ext cx="1399385" cy="73444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solidFill>
                  <a:prstClr val="white"/>
                </a:solidFill>
                <a:latin typeface="Arial"/>
              </a:rPr>
              <a:t>KRd</a:t>
            </a:r>
            <a:endParaRPr lang="en-US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Dara/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AD26C8-A5A8-469E-A8DF-79B362C7A330}"/>
              </a:ext>
            </a:extLst>
          </p:cNvPr>
          <p:cNvSpPr/>
          <p:nvPr/>
        </p:nvSpPr>
        <p:spPr>
          <a:xfrm>
            <a:off x="1687974" y="3706595"/>
            <a:ext cx="1399385" cy="76380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MEL200 x1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8ADB62-E2D5-402B-A443-82018AD8F35E}"/>
              </a:ext>
            </a:extLst>
          </p:cNvPr>
          <p:cNvSpPr/>
          <p:nvPr/>
        </p:nvSpPr>
        <p:spPr>
          <a:xfrm>
            <a:off x="3285860" y="3706595"/>
            <a:ext cx="1399385" cy="76380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E7F2D0-38BB-438F-8C15-987781AF4AA2}"/>
              </a:ext>
            </a:extLst>
          </p:cNvPr>
          <p:cNvSpPr/>
          <p:nvPr/>
        </p:nvSpPr>
        <p:spPr>
          <a:xfrm>
            <a:off x="5082245" y="3708188"/>
            <a:ext cx="2077608" cy="731064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RVd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Dara/</a:t>
            </a:r>
            <a:r>
              <a:rPr lang="en-US" b="1" dirty="0" err="1">
                <a:solidFill>
                  <a:prstClr val="white"/>
                </a:solidFill>
                <a:latin typeface="Arial"/>
              </a:rPr>
              <a:t>RVd</a:t>
            </a:r>
            <a:endParaRPr lang="en-US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Dara/Rd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4201B0-7E3E-45DF-83B4-C60E06D325DE}"/>
              </a:ext>
            </a:extLst>
          </p:cNvPr>
          <p:cNvSpPr/>
          <p:nvPr/>
        </p:nvSpPr>
        <p:spPr>
          <a:xfrm>
            <a:off x="7431642" y="3706595"/>
            <a:ext cx="1399385" cy="734449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Lenalidomide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Dara/Len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2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E3BB-2FA2-45D2-8827-3C4EC9B7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Therapy for relapsed myeloma</a:t>
            </a:r>
          </a:p>
        </p:txBody>
      </p:sp>
    </p:spTree>
    <p:extLst>
      <p:ext uri="{BB962C8B-B14F-4D97-AF65-F5344CB8AC3E}">
        <p14:creationId xmlns:p14="http://schemas.microsoft.com/office/powerpoint/2010/main" val="290047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trike="sngStrike" dirty="0"/>
              <a:t>Doublet</a:t>
            </a:r>
            <a:r>
              <a:rPr lang="en-US" dirty="0"/>
              <a:t> Triplet therapies for myeloma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024" y="663178"/>
            <a:ext cx="3935944" cy="41362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melphalan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prednisone/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thalidomide</a:t>
            </a:r>
          </a:p>
          <a:p>
            <a:r>
              <a:rPr lang="en-US" sz="1200" dirty="0">
                <a:solidFill>
                  <a:schemeClr val="tx1"/>
                </a:solidFill>
              </a:rPr>
              <a:t>melphalan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prednisone/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lenalidomide</a:t>
            </a:r>
          </a:p>
          <a:p>
            <a:r>
              <a:rPr lang="en-US" sz="1200" dirty="0">
                <a:solidFill>
                  <a:schemeClr val="tx1"/>
                </a:solidFill>
              </a:rPr>
              <a:t>cyclophosphamide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prednisone/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thalidomide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pomalidomide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1"/>
                </a:solidFill>
              </a:rPr>
              <a:t>cyclophosphamide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prednisone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1"/>
                </a:solidFill>
              </a:rPr>
              <a:t>melphalan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prednisone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cyclophosphamide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tx1"/>
                </a:solidFill>
              </a:rPr>
              <a:t>cyclophosphamide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carfilzomib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tx1"/>
                </a:solidFill>
              </a:rPr>
              <a:t>PLD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bendamustine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endParaRPr lang="en-US" sz="1200" dirty="0"/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thalidomide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lenalidomide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pomalidomide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carfilzomib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lenalidomide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carfilzomib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pomalidomide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ixazomib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lenalidomide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ixazomib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pomalidomide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074" y="663178"/>
            <a:ext cx="4342166" cy="1915430"/>
          </a:xfrm>
        </p:spPr>
        <p:txBody>
          <a:bodyPr>
            <a:normAutofit lnSpcReduction="10000"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panobinostat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carfilzomib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3">
                    <a:lumMod val="75000"/>
                  </a:schemeClr>
                </a:solidFill>
              </a:rPr>
              <a:t>panobinostat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endParaRPr lang="en-US" sz="1200" dirty="0"/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daratumumab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daratumumab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lenalidomide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daratumumab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pomalidomide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elotuzumab</a:t>
            </a:r>
            <a:r>
              <a:rPr lang="en-US" sz="1200" dirty="0">
                <a:solidFill>
                  <a:schemeClr val="tx2"/>
                </a:solidFill>
              </a:rPr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lenalidomide</a:t>
            </a:r>
            <a:r>
              <a:rPr lang="en-US" sz="1200" dirty="0">
                <a:solidFill>
                  <a:schemeClr val="tx2"/>
                </a:solidFill>
              </a:rPr>
              <a:t>/dexamethasone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elotuzumab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bortezomib</a:t>
            </a:r>
            <a:r>
              <a:rPr lang="en-US" sz="1200" dirty="0"/>
              <a:t>/</a:t>
            </a:r>
            <a:r>
              <a:rPr lang="en-US" sz="1200" dirty="0">
                <a:solidFill>
                  <a:schemeClr val="tx2"/>
                </a:solidFill>
              </a:rPr>
              <a:t>dexamethasone</a:t>
            </a:r>
          </a:p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elotuzumab</a:t>
            </a:r>
            <a:r>
              <a:rPr lang="en-US" sz="1200" dirty="0">
                <a:solidFill>
                  <a:schemeClr val="tx2"/>
                </a:solidFill>
              </a:rPr>
              <a:t>/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pomalidomide</a:t>
            </a:r>
            <a:r>
              <a:rPr lang="en-US" sz="1200" dirty="0">
                <a:solidFill>
                  <a:schemeClr val="tx2"/>
                </a:solidFill>
              </a:rPr>
              <a:t>/dexamethasone</a:t>
            </a:r>
          </a:p>
          <a:p>
            <a:endParaRPr lang="en-US" sz="12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1838" y="2809879"/>
            <a:ext cx="5017883" cy="2138327"/>
          </a:xfrm>
          <a:prstGeom prst="rect">
            <a:avLst/>
          </a:prstGeom>
          <a:solidFill>
            <a:schemeClr val="bg1"/>
          </a:solidFill>
          <a:ln w="63500">
            <a:solidFill>
              <a:srgbClr val="00000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304792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667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209745" indent="-380990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1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Quadruplets</a:t>
            </a:r>
          </a:p>
          <a:p>
            <a:r>
              <a:rPr lang="en-US" sz="1200" dirty="0"/>
              <a:t>cyclophosphamide, bortezomib, lenalidomide, dexamethasone</a:t>
            </a:r>
          </a:p>
          <a:p>
            <a:r>
              <a:rPr lang="en-US" sz="1200" dirty="0"/>
              <a:t>cyclophosphamide, carfilzomib, thalidomide, dexamethasone</a:t>
            </a:r>
          </a:p>
          <a:p>
            <a:r>
              <a:rPr lang="en-US" sz="1200" dirty="0"/>
              <a:t>daratumumab, bortezomib, lenalidomide, dexamethasone</a:t>
            </a:r>
          </a:p>
          <a:p>
            <a:r>
              <a:rPr lang="en-US" sz="1200" dirty="0"/>
              <a:t>daratumumab, carfilzomib, lenalidomide, dexamethasone</a:t>
            </a:r>
          </a:p>
          <a:p>
            <a:pPr marL="0" indent="0">
              <a:buNone/>
            </a:pPr>
            <a:r>
              <a:rPr lang="en-US" sz="1200" dirty="0"/>
              <a:t>Quintuplets?</a:t>
            </a:r>
          </a:p>
          <a:p>
            <a:r>
              <a:rPr lang="en-US" sz="1200" dirty="0"/>
              <a:t>(D-PACE)</a:t>
            </a:r>
          </a:p>
          <a:p>
            <a:pPr marL="0" indent="0">
              <a:buNone/>
            </a:pPr>
            <a:r>
              <a:rPr lang="en-US" sz="1200" dirty="0"/>
              <a:t>Octuplets?</a:t>
            </a:r>
          </a:p>
          <a:p>
            <a:r>
              <a:rPr lang="en-US" sz="1200" dirty="0"/>
              <a:t>(M-VTD-PACE)</a:t>
            </a:r>
          </a:p>
        </p:txBody>
      </p:sp>
    </p:spTree>
    <p:extLst>
      <p:ext uri="{BB962C8B-B14F-4D97-AF65-F5344CB8AC3E}">
        <p14:creationId xmlns:p14="http://schemas.microsoft.com/office/powerpoint/2010/main" val="30768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Choosing wisely – triplets for relapsed myeloma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data comparing triplets or sequencing</a:t>
            </a:r>
          </a:p>
          <a:p>
            <a:r>
              <a:rPr lang="en-US" dirty="0"/>
              <a:t>General principles</a:t>
            </a:r>
          </a:p>
          <a:p>
            <a:pPr lvl="1"/>
            <a:r>
              <a:rPr lang="en-US" dirty="0"/>
              <a:t>Most patients should receive triplets</a:t>
            </a:r>
          </a:p>
          <a:p>
            <a:pPr lvl="1"/>
            <a:r>
              <a:rPr lang="en-US" dirty="0"/>
              <a:t>Carefully assess treatment history</a:t>
            </a:r>
          </a:p>
          <a:p>
            <a:pPr lvl="2"/>
            <a:r>
              <a:rPr lang="en-US" dirty="0"/>
              <a:t>What worked?</a:t>
            </a:r>
          </a:p>
          <a:p>
            <a:pPr lvl="2"/>
            <a:r>
              <a:rPr lang="en-US" dirty="0"/>
              <a:t>What caused side effects?</a:t>
            </a:r>
          </a:p>
          <a:p>
            <a:pPr lvl="1"/>
            <a:r>
              <a:rPr lang="en-US" dirty="0"/>
              <a:t>Consider pace of progression and symptom burden</a:t>
            </a:r>
          </a:p>
          <a:p>
            <a:pPr lvl="1"/>
            <a:r>
              <a:rPr lang="en-US" dirty="0"/>
              <a:t>Include cost and convenience in the decision</a:t>
            </a:r>
          </a:p>
          <a:p>
            <a:r>
              <a:rPr lang="en-US" dirty="0"/>
              <a:t>My favorite triplets</a:t>
            </a:r>
          </a:p>
          <a:p>
            <a:pPr lvl="1"/>
            <a:r>
              <a:rPr lang="en-US" dirty="0"/>
              <a:t>Any proteasome inhibitor / </a:t>
            </a:r>
            <a:r>
              <a:rPr lang="en-US" dirty="0" err="1"/>
              <a:t>Imid</a:t>
            </a:r>
            <a:r>
              <a:rPr lang="en-US" dirty="0"/>
              <a:t> combination</a:t>
            </a:r>
          </a:p>
          <a:p>
            <a:pPr lvl="1"/>
            <a:r>
              <a:rPr lang="en-US" dirty="0"/>
              <a:t>Cyclophosphamide / proteasome inhibitor combinations</a:t>
            </a:r>
          </a:p>
          <a:p>
            <a:pPr lvl="1"/>
            <a:r>
              <a:rPr lang="en-US" dirty="0"/>
              <a:t>Daratumumab combinations</a:t>
            </a:r>
          </a:p>
        </p:txBody>
      </p:sp>
      <p:sp>
        <p:nvSpPr>
          <p:cNvPr id="4" name="Star: 5 Points 3"/>
          <p:cNvSpPr/>
          <p:nvPr/>
        </p:nvSpPr>
        <p:spPr>
          <a:xfrm>
            <a:off x="7789653" y="750498"/>
            <a:ext cx="1183976" cy="1177506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tar: 5 Points 4"/>
          <p:cNvSpPr/>
          <p:nvPr/>
        </p:nvSpPr>
        <p:spPr>
          <a:xfrm>
            <a:off x="7903953" y="864798"/>
            <a:ext cx="1183976" cy="1177506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5870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2D09-19A9-48EF-B47B-9E4D5FE4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advances in myeloma therapy</a:t>
            </a:r>
          </a:p>
        </p:txBody>
      </p:sp>
    </p:spTree>
    <p:extLst>
      <p:ext uri="{BB962C8B-B14F-4D97-AF65-F5344CB8AC3E}">
        <p14:creationId xmlns:p14="http://schemas.microsoft.com/office/powerpoint/2010/main" val="398746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4004-AD1F-4EE5-9E54-0F5EF35A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b="0" dirty="0"/>
              <a:t>ubcutaneous daratumumab (</a:t>
            </a:r>
            <a:r>
              <a:rPr lang="en-US" b="0" dirty="0" err="1"/>
              <a:t>Darzalex</a:t>
            </a:r>
            <a:r>
              <a:rPr lang="en-US" b="0" dirty="0"/>
              <a:t> </a:t>
            </a:r>
            <a:r>
              <a:rPr lang="en-US" b="0" dirty="0" err="1"/>
              <a:t>Faspro</a:t>
            </a:r>
            <a:r>
              <a:rPr lang="en-US" b="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D62A-470F-44E6-ABA7-8BB41738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715164"/>
            <a:ext cx="7826375" cy="3985529"/>
          </a:xfrm>
        </p:spPr>
        <p:txBody>
          <a:bodyPr>
            <a:normAutofit fontScale="85000" lnSpcReduction="20000"/>
          </a:bodyPr>
          <a:lstStyle/>
          <a:p>
            <a:r>
              <a:rPr lang="en-US" sz="2100" b="0" dirty="0"/>
              <a:t>New formulation that allows for </a:t>
            </a:r>
            <a:r>
              <a:rPr lang="en-US" sz="2100" b="0" dirty="0" err="1"/>
              <a:t>subQ</a:t>
            </a:r>
            <a:r>
              <a:rPr lang="en-US" sz="2100" b="0" dirty="0"/>
              <a:t> injection</a:t>
            </a:r>
          </a:p>
          <a:p>
            <a:endParaRPr lang="en-US" sz="2100" b="0" dirty="0"/>
          </a:p>
          <a:p>
            <a:r>
              <a:rPr lang="en-US" sz="2100" b="0" dirty="0"/>
              <a:t>More convenient: 5 minute infusion</a:t>
            </a:r>
          </a:p>
          <a:p>
            <a:endParaRPr lang="en-US" sz="2100" b="0" dirty="0"/>
          </a:p>
          <a:p>
            <a:r>
              <a:rPr lang="en-US" sz="2100" b="0" dirty="0"/>
              <a:t>Less side effects: First dose reactions in 13% vs 35%</a:t>
            </a:r>
          </a:p>
          <a:p>
            <a:pPr lvl="1"/>
            <a:endParaRPr lang="en-US" sz="2100" dirty="0"/>
          </a:p>
          <a:p>
            <a:r>
              <a:rPr lang="en-US" sz="2100" b="0" dirty="0"/>
              <a:t>Equivalent efficacy</a:t>
            </a:r>
          </a:p>
          <a:p>
            <a:pPr lvl="1"/>
            <a:endParaRPr lang="en-US" sz="2100" dirty="0"/>
          </a:p>
          <a:p>
            <a:r>
              <a:rPr lang="en-US" sz="2100" b="0" dirty="0"/>
              <a:t>Penn practice:</a:t>
            </a:r>
          </a:p>
          <a:p>
            <a:pPr lvl="1"/>
            <a:r>
              <a:rPr lang="en-US" sz="2100" dirty="0"/>
              <a:t>Oral pre-medications</a:t>
            </a:r>
          </a:p>
          <a:p>
            <a:pPr lvl="1"/>
            <a:r>
              <a:rPr lang="en-US" sz="2100" dirty="0"/>
              <a:t>Observation after dosing: 2 hours, 1 hour, none</a:t>
            </a:r>
          </a:p>
          <a:p>
            <a:pPr lvl="1"/>
            <a:r>
              <a:rPr lang="en-US" sz="2100" dirty="0"/>
              <a:t>No observation for patients who have been tolerating IV infusions</a:t>
            </a:r>
          </a:p>
          <a:p>
            <a:pPr lvl="1"/>
            <a:r>
              <a:rPr lang="en-US" sz="2100" dirty="0"/>
              <a:t>No need to start with IV dosing</a:t>
            </a:r>
          </a:p>
          <a:p>
            <a:endParaRPr lang="en-US" sz="600" b="0" dirty="0"/>
          </a:p>
          <a:p>
            <a:endParaRPr lang="en-US" sz="600" b="0" dirty="0"/>
          </a:p>
          <a:p>
            <a:endParaRPr lang="en-US" sz="600" b="0" dirty="0"/>
          </a:p>
          <a:p>
            <a:pPr lvl="1"/>
            <a:endParaRPr lang="en-US" sz="600" dirty="0"/>
          </a:p>
          <a:p>
            <a:endParaRPr lang="en-US" sz="600" b="0" dirty="0"/>
          </a:p>
        </p:txBody>
      </p:sp>
    </p:spTree>
    <p:extLst>
      <p:ext uri="{BB962C8B-B14F-4D97-AF65-F5344CB8AC3E}">
        <p14:creationId xmlns:p14="http://schemas.microsoft.com/office/powerpoint/2010/main" val="27832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BA16-6118-4506-A42A-ACA3FCBA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isatuximab (</a:t>
            </a:r>
            <a:r>
              <a:rPr lang="en-US" dirty="0" err="1"/>
              <a:t>Sarclissa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F1FAC-CBE2-4CD2-A7C0-8FE0207D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715164"/>
            <a:ext cx="7826375" cy="2869730"/>
          </a:xfrm>
        </p:spPr>
        <p:txBody>
          <a:bodyPr/>
          <a:lstStyle/>
          <a:p>
            <a:r>
              <a:rPr lang="en-US" sz="1800" dirty="0"/>
              <a:t>Anti-CD38 monoclonal antibody </a:t>
            </a:r>
          </a:p>
          <a:p>
            <a:r>
              <a:rPr lang="en-US" sz="1800" dirty="0"/>
              <a:t>Same target as daratumumab (</a:t>
            </a:r>
            <a:r>
              <a:rPr lang="en-US" sz="1800" dirty="0" err="1"/>
              <a:t>Darzalex</a:t>
            </a:r>
            <a:r>
              <a:rPr lang="en-US" sz="1800" dirty="0"/>
              <a:t>, </a:t>
            </a:r>
            <a:r>
              <a:rPr lang="en-US" sz="1800" dirty="0" err="1"/>
              <a:t>Darzalex</a:t>
            </a:r>
            <a:r>
              <a:rPr lang="en-US" sz="1800" dirty="0"/>
              <a:t> </a:t>
            </a:r>
            <a:r>
              <a:rPr lang="en-US" sz="1800" dirty="0" err="1"/>
              <a:t>Faspro</a:t>
            </a:r>
            <a:r>
              <a:rPr lang="en-US" sz="1800" dirty="0"/>
              <a:t>)</a:t>
            </a:r>
          </a:p>
          <a:p>
            <a:r>
              <a:rPr lang="en-US" sz="1800" dirty="0"/>
              <a:t>Given IV</a:t>
            </a:r>
          </a:p>
          <a:p>
            <a:pPr lvl="1"/>
            <a:r>
              <a:rPr lang="en-US" sz="1600" dirty="0"/>
              <a:t>Faster than IV daratumumab (initial infusion 3+ hours, subsequent infusions 75 min)</a:t>
            </a:r>
          </a:p>
          <a:p>
            <a:pPr lvl="1"/>
            <a:r>
              <a:rPr lang="en-US" sz="1600" dirty="0"/>
              <a:t>Slower than </a:t>
            </a:r>
            <a:r>
              <a:rPr lang="en-US" sz="1600" dirty="0" err="1"/>
              <a:t>subQ</a:t>
            </a:r>
            <a:r>
              <a:rPr lang="en-US" sz="1600" dirty="0"/>
              <a:t> daratumumab</a:t>
            </a:r>
          </a:p>
          <a:p>
            <a:r>
              <a:rPr lang="en-US" sz="1800" dirty="0"/>
              <a:t>Excellent efficacy, but not clearly different than daratumumab</a:t>
            </a:r>
          </a:p>
          <a:p>
            <a:r>
              <a:rPr lang="en-US" sz="1800" dirty="0"/>
              <a:t>No data on isatuximab vs. daratumumab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160" y="187200"/>
            <a:ext cx="8305932" cy="346249"/>
          </a:xfrm>
        </p:spPr>
        <p:txBody>
          <a:bodyPr>
            <a:normAutofit/>
          </a:bodyPr>
          <a:lstStyle/>
          <a:p>
            <a:r>
              <a:rPr lang="en-US" dirty="0" err="1"/>
              <a:t>Belantamab</a:t>
            </a:r>
            <a:r>
              <a:rPr lang="en-US" dirty="0"/>
              <a:t> </a:t>
            </a:r>
            <a:r>
              <a:rPr lang="en-US" dirty="0" err="1"/>
              <a:t>mafodotin</a:t>
            </a:r>
            <a:r>
              <a:rPr lang="en-US" dirty="0"/>
              <a:t> (BLENREP, GSK2857916)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2080-4238-4D27-9E81-BEA71CE23B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7873" y="806365"/>
            <a:ext cx="3557727" cy="3680208"/>
          </a:xfrm>
        </p:spPr>
        <p:txBody>
          <a:bodyPr/>
          <a:lstStyle/>
          <a:p>
            <a:r>
              <a:rPr lang="en-US" sz="1400" dirty="0"/>
              <a:t>Antibody-drug conjugate targeting BCMA (B cell maturation antigen) </a:t>
            </a:r>
          </a:p>
          <a:p>
            <a:r>
              <a:rPr lang="en-US" sz="1400" dirty="0"/>
              <a:t>Approved August 2020 based on data from the phase 2 DREAMM-2 trial </a:t>
            </a:r>
          </a:p>
          <a:p>
            <a:r>
              <a:rPr lang="en-US" sz="1400" dirty="0"/>
              <a:t>Response rate of 31-34% in very refractory myeloma</a:t>
            </a:r>
          </a:p>
          <a:p>
            <a:endParaRPr lang="en-US" sz="1400" dirty="0"/>
          </a:p>
          <a:p>
            <a:r>
              <a:rPr lang="en-US" sz="1400" dirty="0"/>
              <a:t>Given IV every 3 weeks</a:t>
            </a:r>
          </a:p>
          <a:p>
            <a:r>
              <a:rPr lang="en-US" sz="1400" dirty="0"/>
              <a:t>1 hour infusion</a:t>
            </a:r>
          </a:p>
          <a:p>
            <a:r>
              <a:rPr lang="en-US" sz="1400" dirty="0"/>
              <a:t>Side effects: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infusion reactions (first dose)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low platelets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low risk of liver or kidney injury</a:t>
            </a:r>
          </a:p>
          <a:p>
            <a:pPr lvl="1"/>
            <a:r>
              <a:rPr lang="en-US" sz="1200" dirty="0">
                <a:solidFill>
                  <a:schemeClr val="tx1"/>
                </a:solidFill>
              </a:rPr>
              <a:t>eye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EF3E2-7AA9-4312-A419-CA044EF39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00" y="1337298"/>
            <a:ext cx="4486527" cy="18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C2D8-66DC-47FF-8244-AFAC0CDE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Belantamab</a:t>
            </a:r>
            <a:r>
              <a:rPr lang="en-US" dirty="0"/>
              <a:t>: eye problems and practical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928E1-31FF-486F-955B-6324F4BEA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619126"/>
            <a:ext cx="3836988" cy="4275243"/>
          </a:xfrm>
        </p:spPr>
        <p:txBody>
          <a:bodyPr/>
          <a:lstStyle/>
          <a:p>
            <a:r>
              <a:rPr lang="en-US" sz="1600" dirty="0"/>
              <a:t>Eye problems (ocular toxicity)</a:t>
            </a:r>
          </a:p>
          <a:p>
            <a:pPr lvl="1"/>
            <a:r>
              <a:rPr lang="en-US" sz="1400" dirty="0"/>
              <a:t>~70% of patients</a:t>
            </a:r>
          </a:p>
          <a:p>
            <a:pPr lvl="2"/>
            <a:r>
              <a:rPr lang="en-US" sz="1200" dirty="0"/>
              <a:t>Microcystic changes in the cornea</a:t>
            </a:r>
          </a:p>
          <a:p>
            <a:pPr lvl="2"/>
            <a:r>
              <a:rPr lang="en-US" sz="1200" dirty="0"/>
              <a:t>Blurry vision</a:t>
            </a:r>
          </a:p>
          <a:p>
            <a:pPr lvl="2"/>
            <a:r>
              <a:rPr lang="en-US" sz="1200" dirty="0"/>
              <a:t>Discomfort (gritty sensation)</a:t>
            </a:r>
          </a:p>
          <a:p>
            <a:pPr lvl="2"/>
            <a:r>
              <a:rPr lang="en-US" sz="1200" dirty="0"/>
              <a:t>Light sensitivity</a:t>
            </a:r>
          </a:p>
          <a:p>
            <a:pPr lvl="1"/>
            <a:r>
              <a:rPr lang="en-US" sz="1400" dirty="0"/>
              <a:t>Reversible over time</a:t>
            </a:r>
          </a:p>
          <a:p>
            <a:pPr lvl="1"/>
            <a:r>
              <a:rPr lang="en-US" sz="1400" dirty="0"/>
              <a:t>Mostly annoying, sometimes interferes with daily tasks</a:t>
            </a:r>
          </a:p>
          <a:p>
            <a:r>
              <a:rPr lang="en-US" sz="1600" dirty="0"/>
              <a:t>Plan</a:t>
            </a:r>
          </a:p>
          <a:p>
            <a:pPr lvl="1"/>
            <a:r>
              <a:rPr lang="en-US" sz="1400" dirty="0"/>
              <a:t>REMS program / enrollment</a:t>
            </a:r>
          </a:p>
          <a:p>
            <a:pPr lvl="1"/>
            <a:r>
              <a:rPr lang="en-US" sz="1400" dirty="0"/>
              <a:t>Eye exam before every dose</a:t>
            </a:r>
          </a:p>
          <a:p>
            <a:pPr lvl="1"/>
            <a:r>
              <a:rPr lang="en-US" sz="1400" dirty="0"/>
              <a:t>Preservative-free eye drops</a:t>
            </a:r>
          </a:p>
          <a:p>
            <a:pPr lvl="1"/>
            <a:r>
              <a:rPr lang="en-US" sz="1400" dirty="0"/>
              <a:t>Hold dose for even moderate toxicity</a:t>
            </a:r>
          </a:p>
          <a:p>
            <a:pPr lvl="1"/>
            <a:r>
              <a:rPr lang="en-US" sz="1400" dirty="0"/>
              <a:t>Almost all patients need a dose reduction and regular dose interruptions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DB850-C3CC-488D-B093-71510166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35" y="1255818"/>
            <a:ext cx="4857065" cy="25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6A2B499-D0D3-42C3-AD83-5644080038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3271" y="178262"/>
            <a:ext cx="6348413" cy="339329"/>
          </a:xfrm>
        </p:spPr>
        <p:txBody>
          <a:bodyPr/>
          <a:lstStyle/>
          <a:p>
            <a:r>
              <a:rPr lang="en-US" altLang="en-US" sz="2100" dirty="0"/>
              <a:t>Disclosures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AD979D67-176A-488B-A0A8-80739C70E4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6842" y="662403"/>
            <a:ext cx="6341269" cy="4429131"/>
          </a:xfrm>
        </p:spPr>
        <p:txBody>
          <a:bodyPr/>
          <a:lstStyle/>
          <a:p>
            <a:r>
              <a:rPr lang="en-US" altLang="en-US" sz="1800" dirty="0"/>
              <a:t>Consulting: </a:t>
            </a:r>
          </a:p>
          <a:p>
            <a:pPr lvl="1"/>
            <a:r>
              <a:rPr lang="en-US" altLang="en-US" sz="1500" dirty="0" err="1"/>
              <a:t>Karyopharm</a:t>
            </a:r>
            <a:endParaRPr lang="en-US" altLang="en-US" sz="1500" dirty="0"/>
          </a:p>
          <a:p>
            <a:pPr lvl="1"/>
            <a:r>
              <a:rPr lang="en-US" altLang="en-US" sz="1500" dirty="0"/>
              <a:t>Takeda Oncology</a:t>
            </a:r>
          </a:p>
          <a:p>
            <a:pPr lvl="1"/>
            <a:r>
              <a:rPr lang="en-US" altLang="en-US" sz="1500" dirty="0"/>
              <a:t>GSK</a:t>
            </a:r>
          </a:p>
          <a:p>
            <a:pPr lvl="1"/>
            <a:r>
              <a:rPr lang="en-US" altLang="en-US" sz="1500" dirty="0" err="1"/>
              <a:t>Oncopeptides</a:t>
            </a:r>
            <a:endParaRPr lang="en-US" altLang="en-US" sz="1500" dirty="0"/>
          </a:p>
          <a:p>
            <a:pPr lvl="1"/>
            <a:r>
              <a:rPr lang="en-US" altLang="en-US" sz="1500" dirty="0"/>
              <a:t>Active Biotech</a:t>
            </a:r>
          </a:p>
          <a:p>
            <a:pPr lvl="1"/>
            <a:r>
              <a:rPr lang="en-US" altLang="en-US" sz="1500" dirty="0"/>
              <a:t>Janssen</a:t>
            </a:r>
          </a:p>
          <a:p>
            <a:pPr lvl="1"/>
            <a:r>
              <a:rPr lang="en-US" altLang="en-US" sz="1500" dirty="0"/>
              <a:t>Celgene Corporation</a:t>
            </a:r>
          </a:p>
          <a:p>
            <a:r>
              <a:rPr lang="en-US" altLang="en-US" sz="1800" dirty="0"/>
              <a:t>Research support: </a:t>
            </a:r>
          </a:p>
          <a:p>
            <a:pPr lvl="1"/>
            <a:r>
              <a:rPr lang="en-US" altLang="en-US" sz="1500" dirty="0"/>
              <a:t>Active Biotech</a:t>
            </a:r>
          </a:p>
          <a:p>
            <a:pPr lvl="1"/>
            <a:r>
              <a:rPr lang="en-US" altLang="en-US" sz="1500" dirty="0"/>
              <a:t>Takeda Oncology</a:t>
            </a:r>
          </a:p>
          <a:p>
            <a:pPr marL="0" indent="0">
              <a:buNone/>
            </a:pPr>
            <a:endParaRPr lang="en-US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/>
          </a:p>
          <a:p>
            <a:endParaRPr lang="en-US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C2D8-66DC-47FF-8244-AFAC0CDE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Belantamab</a:t>
            </a:r>
            <a:r>
              <a:rPr lang="en-US" dirty="0"/>
              <a:t>: Penn experience and practice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37489A0-FA72-4B51-AB13-D0895F7E9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51" y="895481"/>
            <a:ext cx="7808382" cy="4136743"/>
          </a:xfrm>
        </p:spPr>
        <p:txBody>
          <a:bodyPr/>
          <a:lstStyle/>
          <a:p>
            <a:r>
              <a:rPr lang="en-US" sz="2400" dirty="0"/>
              <a:t>Re-evaluate every 3 weeks</a:t>
            </a:r>
          </a:p>
          <a:p>
            <a:r>
              <a:rPr lang="en-US" sz="2400" dirty="0"/>
              <a:t>Hold doses when needed</a:t>
            </a:r>
          </a:p>
          <a:p>
            <a:r>
              <a:rPr lang="en-US" sz="2400" dirty="0"/>
              <a:t>Restart even after recurrent toxicity</a:t>
            </a:r>
          </a:p>
          <a:p>
            <a:endParaRPr lang="en-US" sz="2400" dirty="0"/>
          </a:p>
          <a:p>
            <a:r>
              <a:rPr lang="en-US" sz="2400" dirty="0"/>
              <a:t>Patients often skip 2+ doses</a:t>
            </a:r>
          </a:p>
          <a:p>
            <a:r>
              <a:rPr lang="en-US" sz="2400" dirty="0"/>
              <a:t>Responses tend to continue despite dose holds</a:t>
            </a:r>
          </a:p>
          <a:p>
            <a:endParaRPr lang="en-US" sz="2400" dirty="0"/>
          </a:p>
          <a:p>
            <a:r>
              <a:rPr lang="en-US" sz="2400" dirty="0"/>
              <a:t>Patients generally feel well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3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D65A107-5834-4F3A-899E-70A8F1A2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33" y="235185"/>
            <a:ext cx="8305932" cy="346249"/>
          </a:xfrm>
        </p:spPr>
        <p:txBody>
          <a:bodyPr/>
          <a:lstStyle/>
          <a:p>
            <a:r>
              <a:rPr lang="en-US" dirty="0"/>
              <a:t>Selinexor (</a:t>
            </a:r>
            <a:r>
              <a:rPr lang="en-US" dirty="0" err="1"/>
              <a:t>Xpovio</a:t>
            </a:r>
            <a:r>
              <a:rPr lang="en-US" dirty="0"/>
              <a:t>)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8B079C-0701-4C46-BA30-8C9F7D9685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8073" y="1085240"/>
            <a:ext cx="3902318" cy="223231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442958-72B7-4A70-90F2-9E72C3AF6D30}"/>
              </a:ext>
            </a:extLst>
          </p:cNvPr>
          <p:cNvSpPr txBox="1">
            <a:spLocks/>
          </p:cNvSpPr>
          <p:nvPr/>
        </p:nvSpPr>
        <p:spPr bwMode="auto">
          <a:xfrm>
            <a:off x="414233" y="658985"/>
            <a:ext cx="4557817" cy="407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3236" rIns="0" bIns="73236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Selinexor is an inhibitor of XPO1, a nuclear export protein</a:t>
            </a:r>
          </a:p>
          <a:p>
            <a:r>
              <a:rPr lang="en-US" sz="1350" dirty="0"/>
              <a:t>Approved July 2019 based on the phase 2 STORM trial </a:t>
            </a:r>
          </a:p>
          <a:p>
            <a:r>
              <a:rPr lang="en-US" sz="1350" dirty="0"/>
              <a:t>Overall response rate 26% in patients with highly refractory myeloma</a:t>
            </a:r>
            <a:endParaRPr lang="en-US" sz="1200" dirty="0"/>
          </a:p>
          <a:p>
            <a:endParaRPr lang="en-US" sz="1350" dirty="0"/>
          </a:p>
          <a:p>
            <a:r>
              <a:rPr lang="en-US" sz="1350" dirty="0"/>
              <a:t>Oral pills: Selinexor 80 mg / dexamethasone 20 mg, twice weekly (Days 1 and 3)</a:t>
            </a:r>
          </a:p>
          <a:p>
            <a:r>
              <a:rPr lang="en-US" sz="1350" dirty="0"/>
              <a:t>Often given weekly at 60-100 mg with </a:t>
            </a:r>
            <a:r>
              <a:rPr lang="en-US" sz="1350" dirty="0" err="1"/>
              <a:t>dex</a:t>
            </a:r>
            <a:r>
              <a:rPr lang="en-US" sz="1350" dirty="0"/>
              <a:t> 20</a:t>
            </a:r>
          </a:p>
          <a:p>
            <a:r>
              <a:rPr lang="en-US" sz="1350" dirty="0"/>
              <a:t>Often given in triplet combinations with other effective medicines </a:t>
            </a:r>
            <a:r>
              <a:rPr lang="en-US" sz="750" dirty="0"/>
              <a:t>	</a:t>
            </a:r>
          </a:p>
          <a:p>
            <a:r>
              <a:rPr lang="en-US" sz="1350" dirty="0"/>
              <a:t>Side effects: </a:t>
            </a:r>
          </a:p>
          <a:p>
            <a:pPr lvl="1"/>
            <a:r>
              <a:rPr lang="en-US" sz="1200" dirty="0"/>
              <a:t>low blood counts</a:t>
            </a:r>
          </a:p>
          <a:p>
            <a:pPr lvl="1"/>
            <a:r>
              <a:rPr lang="en-US" sz="1200" dirty="0"/>
              <a:t>fatigue </a:t>
            </a:r>
          </a:p>
          <a:p>
            <a:pPr lvl="1"/>
            <a:r>
              <a:rPr lang="en-US" sz="1200" dirty="0"/>
              <a:t>nausea/vomiting, decreased appetite and weight, diarrhea</a:t>
            </a:r>
            <a:endParaRPr lang="en-US" sz="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3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Venetoclax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Venclexta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4914900"/>
            <a:ext cx="4572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EEA10D-E951-474C-8CD0-91078E47E9C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1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Content Placeholder 9"/>
          <p:cNvSpPr txBox="1">
            <a:spLocks/>
          </p:cNvSpPr>
          <p:nvPr/>
        </p:nvSpPr>
        <p:spPr>
          <a:xfrm>
            <a:off x="352213" y="636388"/>
            <a:ext cx="4721014" cy="4117645"/>
          </a:xfrm>
          <a:prstGeom prst="rect">
            <a:avLst/>
          </a:prstGeom>
        </p:spPr>
        <p:txBody>
          <a:bodyPr lIns="91418" tIns="45708" rIns="91418" bIns="45708"/>
          <a:lstStyle>
            <a:lvl1pPr marL="230188" indent="-230188" algn="l" defTabSz="914400" rtl="0" eaLnBrk="1" latinLnBrk="0" hangingPunct="1"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227013" algn="l" defTabSz="914400" rtl="0" eaLnBrk="1" latinLnBrk="0" hangingPunct="1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6925" indent="-228600" algn="l" defTabSz="1314450" rtl="0" eaLnBrk="1" latinLnBrk="0" hangingPunct="1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6175" indent="-228600" algn="l" defTabSz="914400" rtl="0" eaLnBrk="1" latinLnBrk="0" hangingPunct="1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27163" indent="-228600" algn="l" defTabSz="914400" rtl="0" eaLnBrk="1" latinLnBrk="0" hangingPunct="1"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inhibitor of BCL-2,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prosurvival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protein</a:t>
            </a:r>
          </a:p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Oral pill, given daily at 400-800 mg (4-8 pills)</a:t>
            </a:r>
          </a:p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Responses correlate with t(11;14)</a:t>
            </a:r>
          </a:p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randomized trials combined with bortezomib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Velcade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indent="-230188"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Worse overall survival in patients in general</a:t>
            </a:r>
          </a:p>
          <a:p>
            <a:pPr lvl="1" indent="-230188"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risk of infection</a:t>
            </a:r>
          </a:p>
          <a:p>
            <a:pPr lvl="1" indent="-230188"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trials only in patients with t(11;14)</a:t>
            </a:r>
          </a:p>
          <a:p>
            <a:pPr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defRPr/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used off label</a:t>
            </a:r>
          </a:p>
          <a:p>
            <a:pPr fontAlgn="auto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Combinations with bortezomib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Velcade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carfilzomb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Kyprolis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daratumumab (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Darzalex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30188" marR="0" lvl="0" indent="-230188" algn="l" defTabSz="914400" rtl="0" eaLnBrk="1" fontAlgn="auto" latinLnBrk="0" hangingPunct="1">
              <a:lnSpc>
                <a:spcPts val="1900"/>
              </a:lnSpc>
              <a:spcBef>
                <a:spcPts val="600"/>
              </a:spcBef>
              <a:spcAft>
                <a:spcPts val="0"/>
              </a:spcAft>
              <a:buClr>
                <a:srgbClr val="002C7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7"/>
          <a:stretch/>
        </p:blipFill>
        <p:spPr bwMode="auto">
          <a:xfrm>
            <a:off x="5288290" y="417513"/>
            <a:ext cx="3796619" cy="172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74355DB-9D97-433D-B598-123542A94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05429"/>
              </p:ext>
            </p:extLst>
          </p:nvPr>
        </p:nvGraphicFramePr>
        <p:xfrm>
          <a:off x="5939599" y="2282650"/>
          <a:ext cx="2292774" cy="224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6" r:id="rId4" imgW="3585871" imgH="3515824" progId="Prism6.Document">
                  <p:embed/>
                </p:oleObj>
              </mc:Choice>
              <mc:Fallback>
                <p:oleObj name="Prism 6" r:id="rId4" imgW="3585871" imgH="3515824" progId="Prism6.Document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599" y="2282650"/>
                        <a:ext cx="2292774" cy="2248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F034AECE-D2BC-4982-8E37-1BEB5C932461}"/>
              </a:ext>
            </a:extLst>
          </p:cNvPr>
          <p:cNvSpPr/>
          <p:nvPr/>
        </p:nvSpPr>
        <p:spPr>
          <a:xfrm>
            <a:off x="5821773" y="4496427"/>
            <a:ext cx="2174240" cy="215419"/>
          </a:xfrm>
          <a:prstGeom prst="rect">
            <a:avLst/>
          </a:prstGeom>
        </p:spPr>
        <p:txBody>
          <a:bodyPr wrap="square" lIns="91416" tIns="45708" rIns="91416" bIns="45708" anchor="ctr">
            <a:spAutoFit/>
          </a:bodyPr>
          <a:lstStyle/>
          <a:p>
            <a:pPr marL="0" marR="0" lvl="0" indent="0" algn="r" defTabSz="9141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Kumar, ASH 2016, Abstract 488</a:t>
            </a:r>
          </a:p>
        </p:txBody>
      </p:sp>
    </p:spTree>
    <p:extLst>
      <p:ext uri="{BB962C8B-B14F-4D97-AF65-F5344CB8AC3E}">
        <p14:creationId xmlns:p14="http://schemas.microsoft.com/office/powerpoint/2010/main" val="8039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F70F-E70E-40E0-90FE-07F89231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850" y="2398626"/>
            <a:ext cx="4996543" cy="346249"/>
          </a:xfrm>
        </p:spPr>
        <p:txBody>
          <a:bodyPr/>
          <a:lstStyle/>
          <a:p>
            <a:r>
              <a:rPr lang="en-US" dirty="0"/>
              <a:t>Experimental therapies for myeloma</a:t>
            </a:r>
          </a:p>
        </p:txBody>
      </p:sp>
    </p:spTree>
    <p:extLst>
      <p:ext uri="{BB962C8B-B14F-4D97-AF65-F5344CB8AC3E}">
        <p14:creationId xmlns:p14="http://schemas.microsoft.com/office/powerpoint/2010/main" val="1134274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098"/>
            <a:ext cx="8839200" cy="85725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Why do multiple myeloma cells still grow and survive if the immune system is ready to attack?</a:t>
            </a:r>
          </a:p>
        </p:txBody>
      </p:sp>
      <p:sp>
        <p:nvSpPr>
          <p:cNvPr id="16" name="Oval 15"/>
          <p:cNvSpPr/>
          <p:nvPr/>
        </p:nvSpPr>
        <p:spPr>
          <a:xfrm>
            <a:off x="790774" y="1276752"/>
            <a:ext cx="795528" cy="793734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156493" y="1275842"/>
            <a:ext cx="7073098" cy="79813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Myeloma cells arise from normal plasma cells and therefore they may not look like invaders.</a:t>
            </a:r>
          </a:p>
        </p:txBody>
      </p:sp>
      <p:sp>
        <p:nvSpPr>
          <p:cNvPr id="18" name="Oval 17"/>
          <p:cNvSpPr/>
          <p:nvPr/>
        </p:nvSpPr>
        <p:spPr>
          <a:xfrm>
            <a:off x="790774" y="2149190"/>
            <a:ext cx="795528" cy="793734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56493" y="2148280"/>
            <a:ext cx="7157190" cy="79813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Myeloma cells can fool the immune system by disguising themselves in a way that lets them go unnoticed by immune cells.</a:t>
            </a:r>
          </a:p>
        </p:txBody>
      </p:sp>
      <p:sp>
        <p:nvSpPr>
          <p:cNvPr id="20" name="Oval 19"/>
          <p:cNvSpPr/>
          <p:nvPr/>
        </p:nvSpPr>
        <p:spPr>
          <a:xfrm>
            <a:off x="790774" y="3042894"/>
            <a:ext cx="795528" cy="793734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56493" y="3041984"/>
            <a:ext cx="7230762" cy="798138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actively resist the immune system; myeloma cells are able to produce substances that inactivate existing immune cells.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7160" y="3950822"/>
            <a:ext cx="6570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Immunotherapy is a therapeutic strategy that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specifically designed to overcome these defensive tactics used by myeloma cells! </a:t>
            </a:r>
          </a:p>
        </p:txBody>
      </p:sp>
    </p:spTree>
    <p:extLst>
      <p:ext uri="{BB962C8B-B14F-4D97-AF65-F5344CB8AC3E}">
        <p14:creationId xmlns:p14="http://schemas.microsoft.com/office/powerpoint/2010/main" val="173520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Immunotherapy</a:t>
            </a:r>
          </a:p>
        </p:txBody>
      </p:sp>
      <p:sp>
        <p:nvSpPr>
          <p:cNvPr id="4" name="Diamond 3"/>
          <p:cNvSpPr/>
          <p:nvPr/>
        </p:nvSpPr>
        <p:spPr>
          <a:xfrm>
            <a:off x="838200" y="789046"/>
            <a:ext cx="7431388" cy="3771900"/>
          </a:xfrm>
          <a:prstGeom prst="diamond">
            <a:avLst/>
          </a:prstGeom>
          <a:gradFill flip="none" rotWithShape="1">
            <a:gsLst>
              <a:gs pos="100000">
                <a:schemeClr val="accent6">
                  <a:lumMod val="60000"/>
                  <a:lumOff val="40000"/>
                  <a:alpha val="58000"/>
                </a:schemeClr>
              </a:gs>
              <a:gs pos="0">
                <a:schemeClr val="accent6">
                  <a:lumMod val="40000"/>
                  <a:lumOff val="60000"/>
                  <a:alpha val="1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77781" y="1074796"/>
            <a:ext cx="2376530" cy="1543050"/>
          </a:xfrm>
          <a:prstGeom prst="roundRect">
            <a:avLst>
              <a:gd name="adj" fmla="val 5819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  <a:effectLst>
            <a:outerShdw blurRad="50800" dist="635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balanced" dir="t"/>
          </a:scene3d>
          <a:sp3d prstMaterial="plastic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Monoclonal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antibodies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82911" y="1074796"/>
            <a:ext cx="2376530" cy="1543050"/>
          </a:xfrm>
          <a:prstGeom prst="roundRect">
            <a:avLst>
              <a:gd name="adj" fmla="val 5819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  <a:effectLst>
            <a:outerShdw blurRad="50800" dist="635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balanced" dir="t"/>
          </a:scene3d>
          <a:sp3d prstMaterial="plastic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lvl="0" algn="ctr">
              <a:lnSpc>
                <a:spcPct val="9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Immune stimulators</a:t>
            </a:r>
          </a:p>
          <a:p>
            <a:pPr lvl="0" algn="ctr">
              <a:lnSpc>
                <a:spcPct val="90000"/>
              </a:lnSpc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IMiDs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, checkpoint</a:t>
            </a:r>
            <a:b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inhibitors)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77781" y="2732146"/>
            <a:ext cx="2376530" cy="1543050"/>
          </a:xfrm>
          <a:prstGeom prst="roundRect">
            <a:avLst>
              <a:gd name="adj" fmla="val 5819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  <a:effectLst>
            <a:outerShdw blurRad="50800" dist="635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balanced" dir="t"/>
          </a:scene3d>
          <a:sp3d prstMaterial="plastic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 T cells</a:t>
            </a:r>
          </a:p>
          <a:p>
            <a:pPr algn="ctr">
              <a:lnSpc>
                <a:spcPct val="9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BiTEs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82911" y="2732146"/>
            <a:ext cx="2376530" cy="1543050"/>
          </a:xfrm>
          <a:prstGeom prst="roundRect">
            <a:avLst>
              <a:gd name="adj" fmla="val 5819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  <a:effectLst>
            <a:outerShdw blurRad="50800" dist="635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balanced" dir="t"/>
          </a:scene3d>
          <a:sp3d prstMaterial="plastic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0312" tIns="91440" rIns="91440" bIns="91440" rtlCol="0" anchor="ctr"/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023" y="1102652"/>
            <a:ext cx="1715289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Directly targeting myeloma cell markers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34" y="3362806"/>
            <a:ext cx="1858879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Boosting myeloma-fighting T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3602" y="3252007"/>
            <a:ext cx="1930398" cy="9787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Activating myeloma-specific immunity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3600" y="1213451"/>
            <a:ext cx="1810753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Overcoming immune suppression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399" y="4382725"/>
            <a:ext cx="3031599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Rodriguez-Otero P et al. 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Haematologica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2017;102:423.</a:t>
            </a:r>
          </a:p>
        </p:txBody>
      </p:sp>
    </p:spTree>
    <p:extLst>
      <p:ext uri="{BB962C8B-B14F-4D97-AF65-F5344CB8AC3E}">
        <p14:creationId xmlns:p14="http://schemas.microsoft.com/office/powerpoint/2010/main" val="1357735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Antibodies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E406DE-F67C-4E35-B20E-247A9C4F0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20" y="732719"/>
            <a:ext cx="5900159" cy="379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Bringing Together T Cells and Myeloma Cells With BiTEs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45100" y="1438741"/>
            <a:ext cx="2676940" cy="2745991"/>
          </a:xfrm>
          <a:prstGeom prst="roundRect">
            <a:avLst>
              <a:gd name="adj" fmla="val 2429"/>
            </a:avLst>
          </a:prstGeom>
          <a:gradFill>
            <a:gsLst>
              <a:gs pos="75000">
                <a:srgbClr val="FDEAD7"/>
              </a:gs>
              <a:gs pos="100000">
                <a:srgbClr val="FDEAD7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19" rtlCol="0" anchor="t"/>
          <a:lstStyle/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to AMG 420 but h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extended half-life (longer time in the bloodstream)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Preclinical analysis</a:t>
            </a:r>
          </a:p>
          <a:p>
            <a:pPr marL="342900" lvl="1" indent="-204788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Kills MM cells (and is enhanced by Revlimid)</a:t>
            </a:r>
          </a:p>
          <a:p>
            <a:pPr marL="342900" lvl="1" indent="-204788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the activation of T cells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45100" y="950031"/>
            <a:ext cx="2676940" cy="485525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AMG 701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[2]*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5935" y="1443875"/>
            <a:ext cx="2675743" cy="2745990"/>
          </a:xfrm>
          <a:prstGeom prst="roundRect">
            <a:avLst>
              <a:gd name="adj" fmla="val 2602"/>
            </a:avLst>
          </a:prstGeom>
          <a:gradFill>
            <a:gsLst>
              <a:gs pos="75000">
                <a:srgbClr val="F6DEE1"/>
              </a:gs>
              <a:gs pos="100000">
                <a:srgbClr val="F6DEE1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19" rtlCol="0" anchor="t"/>
          <a:lstStyle/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Binds to the CD3 molecule on T cells and the BCMA molecule on myeloma cells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analysis</a:t>
            </a: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339725" lvl="1" indent="-222250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–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relapsed myeloma patients</a:t>
            </a:r>
          </a:p>
          <a:p>
            <a:pPr marL="339725" lvl="1" indent="-222250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–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patients responded </a:t>
            </a:r>
            <a:b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400 μg/d dose (the recommended dose for further investigation)</a:t>
            </a:r>
          </a:p>
          <a:p>
            <a:pPr marL="339725" lvl="1" indent="-222250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–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was associated with infections 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analysis</a:t>
            </a: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39725" lvl="1" indent="-222250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–"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of the seven responding patients achieved MRD negativity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5935" y="955165"/>
            <a:ext cx="2675743" cy="485525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rgbClr val="8C1258">
                  <a:shade val="30000"/>
                  <a:satMod val="115000"/>
                </a:srgbClr>
              </a:gs>
              <a:gs pos="50000">
                <a:srgbClr val="8C1258">
                  <a:shade val="67500"/>
                  <a:satMod val="115000"/>
                </a:srgbClr>
              </a:gs>
              <a:gs pos="100000">
                <a:srgbClr val="8C125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lvl="0"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AMG 420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[1]*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51524" y="1443875"/>
            <a:ext cx="2676940" cy="2736167"/>
          </a:xfrm>
          <a:prstGeom prst="roundRect">
            <a:avLst>
              <a:gd name="adj" fmla="val 2279"/>
            </a:avLst>
          </a:prstGeom>
          <a:gradFill>
            <a:gsLst>
              <a:gs pos="75000">
                <a:srgbClr val="E0E0E0"/>
              </a:gs>
              <a:gs pos="100000">
                <a:srgbClr val="F8F8F8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19" rtlCol="0" anchor="t"/>
          <a:lstStyle/>
          <a:p>
            <a:pPr marL="0" lvl="1">
              <a:lnSpc>
                <a:spcPct val="90000"/>
              </a:lnSpc>
              <a:spcAft>
                <a:spcPts val="100"/>
              </a:spcAft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BCMA targets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836909</a:t>
            </a:r>
            <a:endParaRPr lang="en-US" sz="12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PF-06863135</a:t>
            </a:r>
            <a:endParaRPr lang="en-US" sz="1200" baseline="30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CC-93269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teclistamab</a:t>
            </a:r>
            <a:endParaRPr lang="en-US" sz="1200" baseline="30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1">
              <a:lnSpc>
                <a:spcPct val="90000"/>
              </a:lnSpc>
              <a:spcAft>
                <a:spcPts val="100"/>
              </a:spcAft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targets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Blinatumomab (CD19)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GBR1342-101 (CD38</a:t>
            </a:r>
            <a:r>
              <a:rPr lang="en-US" sz="12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en-US" sz="1200" baseline="30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talquetamab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(GPRC5D)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cevostamab (FcRH5)</a:t>
            </a: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885" lvl="1" indent="-115885">
              <a:lnSpc>
                <a:spcPct val="9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51524" y="956940"/>
            <a:ext cx="2676940" cy="492064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lvl="0"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045" y="4516556"/>
            <a:ext cx="8426557" cy="507829"/>
          </a:xfrm>
          <a:prstGeom prst="rect">
            <a:avLst/>
          </a:prstGeom>
          <a:noFill/>
        </p:spPr>
        <p:txBody>
          <a:bodyPr wrap="square" lIns="91438" tIns="45719" rIns="91438" bIns="45719" rtlCol="0" anchor="b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*All are investigational agents; not yet approved by the FDA 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 Topp MS et al. 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 Clin Oncol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2019;37: Abstract 8007. 2. Einsele H et al. Presented at the 17th International Myeloma Workshop; September 12–15, 2019. Abstract OAB-025; 3. Cho S-F et al. Presented at the 17th International Myeloma Workshop; September 12–15, 2019. Abstract OAB-081.</a:t>
            </a:r>
          </a:p>
        </p:txBody>
      </p:sp>
    </p:spTree>
    <p:extLst>
      <p:ext uri="{BB962C8B-B14F-4D97-AF65-F5344CB8AC3E}">
        <p14:creationId xmlns:p14="http://schemas.microsoft.com/office/powerpoint/2010/main" val="257246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Immunotherapy strategies for myeloma – CAR T cells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155" y="1541986"/>
            <a:ext cx="1208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Immune</a:t>
            </a:r>
          </a:p>
          <a:p>
            <a:pPr algn="ctr"/>
            <a:r>
              <a:rPr lang="en-US" dirty="0"/>
              <a:t>System</a:t>
            </a:r>
          </a:p>
          <a:p>
            <a:pPr algn="ctr"/>
            <a:r>
              <a:rPr lang="en-US" dirty="0"/>
              <a:t>Cells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967292" y="1443329"/>
            <a:ext cx="640727" cy="67042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553737" y="3498728"/>
            <a:ext cx="1557867" cy="945416"/>
          </a:xfrm>
          <a:prstGeom prst="ellipse">
            <a:avLst/>
          </a:prstGeom>
          <a:noFill/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rPr>
              <a:t>Myeloma cell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596457" y="1730747"/>
            <a:ext cx="741670" cy="776049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04702" y="1908010"/>
            <a:ext cx="640727" cy="67042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99185" y="1755249"/>
            <a:ext cx="640727" cy="67042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5175" y="191131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ppleColorEmoji" charset="0"/>
              </a:rPr>
              <a:t>♿️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24699" y="21095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ppleColorEmoji" charset="0"/>
              </a:rPr>
              <a:t>😍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457127" y="19056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ppleColorEmoji" charset="0"/>
              </a:rPr>
              <a:t>😴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051362" y="144236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ppleColorEmoji" charset="0"/>
              </a:rPr>
              <a:t>😳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 flipV="1">
            <a:off x="2024699" y="2578437"/>
            <a:ext cx="176642" cy="7812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2268612" y="2639665"/>
            <a:ext cx="0" cy="7199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2435632" y="2502057"/>
            <a:ext cx="229794" cy="85760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2357476" y="2618244"/>
            <a:ext cx="87778" cy="7571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2584005" y="257675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ppleColorEmoji" charset="0"/>
              </a:rPr>
              <a:t>🔫</a:t>
            </a:r>
          </a:p>
          <a:p>
            <a:r>
              <a:rPr lang="en-US" sz="2400" dirty="0">
                <a:solidFill>
                  <a:prstClr val="black"/>
                </a:solidFill>
                <a:latin typeface="AppleColorEmoji" charset="0"/>
              </a:rPr>
              <a:t>💣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677562" y="281273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ppleColorEmoji" charset="0"/>
              </a:rPr>
              <a:t>☂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630320" y="9236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Status Quo</a:t>
            </a:r>
          </a:p>
        </p:txBody>
      </p:sp>
      <p:sp>
        <p:nvSpPr>
          <p:cNvPr id="54" name="Right Bracket 53"/>
          <p:cNvSpPr/>
          <p:nvPr/>
        </p:nvSpPr>
        <p:spPr bwMode="auto">
          <a:xfrm flipH="1">
            <a:off x="1416173" y="1525984"/>
            <a:ext cx="81209" cy="956193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Right Bracket 54"/>
          <p:cNvSpPr/>
          <p:nvPr/>
        </p:nvSpPr>
        <p:spPr bwMode="auto">
          <a:xfrm flipH="1">
            <a:off x="1432390" y="2531895"/>
            <a:ext cx="85313" cy="820909"/>
          </a:xfrm>
          <a:prstGeom prst="righ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8167" y="2531895"/>
            <a:ext cx="1208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Immune</a:t>
            </a:r>
          </a:p>
          <a:p>
            <a:pPr algn="ctr"/>
            <a:r>
              <a:rPr lang="en-US" dirty="0"/>
              <a:t>Evasion</a:t>
            </a:r>
          </a:p>
          <a:p>
            <a:pPr algn="ctr"/>
            <a:r>
              <a:rPr lang="en-US" dirty="0"/>
              <a:t>Mechanisms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717146" y="5386278"/>
            <a:ext cx="1082348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💪👊😍⚔♿️</a:t>
            </a:r>
            <a:endParaRPr lang="en-US" dirty="0"/>
          </a:p>
        </p:txBody>
      </p:sp>
      <p:sp>
        <p:nvSpPr>
          <p:cNvPr id="80" name="Trapezoid 79"/>
          <p:cNvSpPr/>
          <p:nvPr/>
        </p:nvSpPr>
        <p:spPr bwMode="auto">
          <a:xfrm rot="2883161">
            <a:off x="2960969" y="3526273"/>
            <a:ext cx="301268" cy="207580"/>
          </a:xfrm>
          <a:prstGeom prst="trapezoi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 flipH="1" flipV="1">
            <a:off x="3243381" y="3794591"/>
            <a:ext cx="225760" cy="2063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TextBox 81"/>
          <p:cNvSpPr txBox="1"/>
          <p:nvPr/>
        </p:nvSpPr>
        <p:spPr>
          <a:xfrm>
            <a:off x="3040173" y="3934822"/>
            <a:ext cx="114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Cell-surface</a:t>
            </a:r>
          </a:p>
          <a:p>
            <a:pPr algn="ctr"/>
            <a:r>
              <a:rPr lang="en-US" dirty="0"/>
              <a:t>target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3207170" y="643678"/>
            <a:ext cx="5876309" cy="2249770"/>
            <a:chOff x="3207170" y="643678"/>
            <a:chExt cx="5876309" cy="2249770"/>
          </a:xfrm>
        </p:grpSpPr>
        <p:sp>
          <p:nvSpPr>
            <p:cNvPr id="98" name="Rectangle 97"/>
            <p:cNvSpPr/>
            <p:nvPr/>
          </p:nvSpPr>
          <p:spPr bwMode="auto">
            <a:xfrm>
              <a:off x="4780029" y="651581"/>
              <a:ext cx="4303450" cy="2241867"/>
            </a:xfrm>
            <a:prstGeom prst="rect">
              <a:avLst/>
            </a:prstGeom>
            <a:solidFill>
              <a:schemeClr val="accent5">
                <a:lumMod val="90000"/>
                <a:alpha val="25098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" name="Straight Arrow Connector 3"/>
            <p:cNvCxnSpPr>
              <a:endCxn id="79" idx="3"/>
            </p:cNvCxnSpPr>
            <p:nvPr/>
          </p:nvCxnSpPr>
          <p:spPr bwMode="auto">
            <a:xfrm flipV="1">
              <a:off x="3207170" y="1821611"/>
              <a:ext cx="1156312" cy="268852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5152726" y="2327984"/>
              <a:ext cx="24368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Antibody on surface of T cell</a:t>
              </a: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4997549" y="1204049"/>
              <a:ext cx="1043252" cy="109161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 rot="10581269">
              <a:off x="4908525" y="1846648"/>
              <a:ext cx="449698" cy="543254"/>
              <a:chOff x="5197338" y="1482378"/>
              <a:chExt cx="449698" cy="543254"/>
            </a:xfrm>
          </p:grpSpPr>
          <p:grpSp>
            <p:nvGrpSpPr>
              <p:cNvPr id="10" name="Group 9"/>
              <p:cNvGrpSpPr/>
              <p:nvPr/>
            </p:nvGrpSpPr>
            <p:grpSpPr>
              <a:xfrm rot="13500000">
                <a:off x="5459713" y="1531959"/>
                <a:ext cx="236904" cy="137742"/>
                <a:chOff x="7860738" y="3333596"/>
                <a:chExt cx="236904" cy="137742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 flipH="1">
                  <a:off x="7860738" y="3333596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7979190" y="3343794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5322585" y="1638839"/>
                <a:ext cx="222995" cy="22299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Sun 13"/>
              <p:cNvSpPr/>
              <p:nvPr/>
            </p:nvSpPr>
            <p:spPr bwMode="auto">
              <a:xfrm>
                <a:off x="5197338" y="1797003"/>
                <a:ext cx="183318" cy="228629"/>
              </a:xfrm>
              <a:prstGeom prst="sun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5" name="Right Bracket 14"/>
            <p:cNvSpPr/>
            <p:nvPr/>
          </p:nvSpPr>
          <p:spPr bwMode="auto">
            <a:xfrm>
              <a:off x="5095252" y="2247985"/>
              <a:ext cx="85123" cy="367026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20801595">
              <a:off x="3238730" y="1691201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Genetic</a:t>
              </a:r>
            </a:p>
            <a:p>
              <a:pPr algn="ctr"/>
              <a:r>
                <a:rPr lang="en-US" dirty="0"/>
                <a:t>Engineering</a:t>
              </a:r>
            </a:p>
          </p:txBody>
        </p:sp>
        <p:sp>
          <p:nvSpPr>
            <p:cNvPr id="83" name="Right Bracket 82"/>
            <p:cNvSpPr/>
            <p:nvPr/>
          </p:nvSpPr>
          <p:spPr bwMode="auto">
            <a:xfrm>
              <a:off x="5350083" y="1792989"/>
              <a:ext cx="85123" cy="367026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80030" y="643678"/>
              <a:ext cx="1478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Immune System</a:t>
              </a:r>
              <a:br>
                <a:rPr lang="en-US" dirty="0"/>
              </a:br>
              <a:r>
                <a:rPr lang="en-US" dirty="0"/>
                <a:t>Cell (T cell)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99376" y="1705343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T-cell</a:t>
              </a:r>
            </a:p>
            <a:p>
              <a:pPr algn="ctr"/>
              <a:r>
                <a:rPr lang="en-US" dirty="0"/>
                <a:t>activator</a:t>
              </a:r>
            </a:p>
          </p:txBody>
        </p:sp>
        <p:sp>
          <p:nvSpPr>
            <p:cNvPr id="86" name="Right Bracket 85"/>
            <p:cNvSpPr/>
            <p:nvPr/>
          </p:nvSpPr>
          <p:spPr bwMode="auto">
            <a:xfrm>
              <a:off x="7326150" y="1832900"/>
              <a:ext cx="209263" cy="902282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525039" y="1906431"/>
              <a:ext cx="15584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  <a:r>
                <a:rPr lang="en-US" dirty="0"/>
                <a:t>himeric </a:t>
              </a:r>
              <a:r>
                <a:rPr lang="en-US" b="1" dirty="0"/>
                <a:t>A</a:t>
              </a:r>
              <a:r>
                <a:rPr lang="en-US" dirty="0"/>
                <a:t>ntigen</a:t>
              </a:r>
            </a:p>
            <a:p>
              <a:pPr algn="ctr"/>
              <a:r>
                <a:rPr lang="en-US" b="1" dirty="0"/>
                <a:t>R</a:t>
              </a:r>
              <a:r>
                <a:rPr lang="en-US" dirty="0"/>
                <a:t>eceptor</a:t>
              </a:r>
            </a:p>
            <a:p>
              <a:pPr algn="ctr"/>
              <a:r>
                <a:rPr lang="en-US" dirty="0"/>
                <a:t>(</a:t>
              </a:r>
              <a:r>
                <a:rPr lang="en-US" b="1" dirty="0"/>
                <a:t>CAR</a:t>
              </a:r>
              <a:r>
                <a:rPr lang="en-US" dirty="0"/>
                <a:t>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86544" y="1302938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AppleColorEmoji" charset="0"/>
                </a:rPr>
                <a:t>🤓</a:t>
              </a:r>
              <a:endParaRPr lang="en-US" sz="1100" dirty="0"/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5438986" y="1976502"/>
              <a:ext cx="81933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5" name="Group 134"/>
          <p:cNvGrpSpPr/>
          <p:nvPr/>
        </p:nvGrpSpPr>
        <p:grpSpPr>
          <a:xfrm>
            <a:off x="4180229" y="2925773"/>
            <a:ext cx="4691040" cy="1847063"/>
            <a:chOff x="4180229" y="2925773"/>
            <a:chExt cx="4691040" cy="1847063"/>
          </a:xfrm>
        </p:grpSpPr>
        <p:cxnSp>
          <p:nvCxnSpPr>
            <p:cNvPr id="130" name="Straight Arrow Connector 129"/>
            <p:cNvCxnSpPr/>
            <p:nvPr/>
          </p:nvCxnSpPr>
          <p:spPr bwMode="auto">
            <a:xfrm flipH="1">
              <a:off x="4180229" y="3914532"/>
              <a:ext cx="1099674" cy="428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4" name="Group 133"/>
            <p:cNvGrpSpPr/>
            <p:nvPr/>
          </p:nvGrpSpPr>
          <p:grpSpPr>
            <a:xfrm>
              <a:off x="4348376" y="2925773"/>
              <a:ext cx="4522893" cy="1847063"/>
              <a:chOff x="4348376" y="2925773"/>
              <a:chExt cx="4522893" cy="1847063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5321877" y="3424504"/>
                <a:ext cx="1153664" cy="1183740"/>
                <a:chOff x="5321877" y="3424504"/>
                <a:chExt cx="1153664" cy="1183740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>
                  <a:off x="5432289" y="3424504"/>
                  <a:ext cx="1043252" cy="109161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5845378" y="3883180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😡</a:t>
                  </a:r>
                  <a:endParaRPr lang="en-US" sz="2400" dirty="0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 bwMode="auto">
                <a:xfrm rot="2481269" flipH="1">
                  <a:off x="5321877" y="4394782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 rot="2481269">
                  <a:off x="5404053" y="4480700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rot="10581269" flipH="1">
                  <a:off x="5444978" y="4231651"/>
                  <a:ext cx="222995" cy="2229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2" name="Sun 91"/>
                <p:cNvSpPr/>
                <p:nvPr/>
              </p:nvSpPr>
              <p:spPr bwMode="auto">
                <a:xfrm rot="10581269">
                  <a:off x="5599373" y="4058953"/>
                  <a:ext cx="183318" cy="228629"/>
                </a:xfrm>
                <a:prstGeom prst="su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5721284" y="3523393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🤓</a:t>
                  </a:r>
                  <a:endParaRPr lang="en-US" sz="1100" dirty="0"/>
                </a:p>
              </p:txBody>
            </p:sp>
          </p:grp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6369965" y="2984580"/>
                <a:ext cx="1204" cy="45867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7" name="TextBox 96"/>
              <p:cNvSpPr txBox="1"/>
              <p:nvPr/>
            </p:nvSpPr>
            <p:spPr>
              <a:xfrm>
                <a:off x="6464690" y="2925773"/>
                <a:ext cx="20637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Further stimulation and growth </a:t>
                </a:r>
                <a:r>
                  <a:rPr lang="en-US"/>
                  <a:t>in laboratory</a:t>
                </a: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6120453" y="3479368"/>
                <a:ext cx="1153664" cy="1183740"/>
                <a:chOff x="5321877" y="3424504"/>
                <a:chExt cx="1153664" cy="1183740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>
                  <a:off x="5432289" y="3424504"/>
                  <a:ext cx="1043252" cy="109161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5845378" y="3883180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😡</a:t>
                  </a:r>
                  <a:endParaRPr lang="en-US" sz="2400" dirty="0"/>
                </a:p>
              </p:txBody>
            </p:sp>
            <p:cxnSp>
              <p:nvCxnSpPr>
                <p:cNvPr id="109" name="Straight Connector 108"/>
                <p:cNvCxnSpPr/>
                <p:nvPr/>
              </p:nvCxnSpPr>
              <p:spPr bwMode="auto">
                <a:xfrm rot="2481269" flipH="1">
                  <a:off x="5321877" y="4394782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 rot="2481269">
                  <a:off x="5404053" y="4480700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 rot="10581269" flipH="1">
                  <a:off x="5444978" y="4231651"/>
                  <a:ext cx="222995" cy="2229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2" name="Sun 111"/>
                <p:cNvSpPr/>
                <p:nvPr/>
              </p:nvSpPr>
              <p:spPr bwMode="auto">
                <a:xfrm rot="10581269">
                  <a:off x="5599373" y="4058953"/>
                  <a:ext cx="183318" cy="228629"/>
                </a:xfrm>
                <a:prstGeom prst="su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721284" y="3523393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🤓</a:t>
                  </a:r>
                  <a:endParaRPr lang="en-US" sz="1100" dirty="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6919029" y="3534232"/>
                <a:ext cx="1153664" cy="1183740"/>
                <a:chOff x="5321877" y="3424504"/>
                <a:chExt cx="1153664" cy="1183740"/>
              </a:xfrm>
            </p:grpSpPr>
            <p:sp>
              <p:nvSpPr>
                <p:cNvPr id="115" name="Oval 114"/>
                <p:cNvSpPr/>
                <p:nvPr/>
              </p:nvSpPr>
              <p:spPr bwMode="auto">
                <a:xfrm>
                  <a:off x="5432289" y="3424504"/>
                  <a:ext cx="1043252" cy="109161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5845378" y="3883180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😡</a:t>
                  </a:r>
                  <a:endParaRPr lang="en-US" sz="2400" dirty="0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 bwMode="auto">
                <a:xfrm rot="2481269" flipH="1">
                  <a:off x="5321877" y="4394782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 rot="2481269">
                  <a:off x="5404053" y="4480700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 rot="10581269" flipH="1">
                  <a:off x="5444978" y="4231651"/>
                  <a:ext cx="222995" cy="2229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0" name="Sun 119"/>
                <p:cNvSpPr/>
                <p:nvPr/>
              </p:nvSpPr>
              <p:spPr bwMode="auto">
                <a:xfrm rot="10581269">
                  <a:off x="5599373" y="4058953"/>
                  <a:ext cx="183318" cy="228629"/>
                </a:xfrm>
                <a:prstGeom prst="su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721284" y="3523393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🤓</a:t>
                  </a:r>
                  <a:endParaRPr lang="en-US" sz="1100" dirty="0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7717605" y="3589096"/>
                <a:ext cx="1153664" cy="1183740"/>
                <a:chOff x="5321877" y="3424504"/>
                <a:chExt cx="1153664" cy="1183740"/>
              </a:xfrm>
            </p:grpSpPr>
            <p:sp>
              <p:nvSpPr>
                <p:cNvPr id="123" name="Oval 122"/>
                <p:cNvSpPr/>
                <p:nvPr/>
              </p:nvSpPr>
              <p:spPr bwMode="auto">
                <a:xfrm>
                  <a:off x="5432289" y="3424504"/>
                  <a:ext cx="1043252" cy="109161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5845378" y="3883180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😡</a:t>
                  </a:r>
                  <a:endParaRPr lang="en-US" sz="2400" dirty="0"/>
                </a:p>
              </p:txBody>
            </p:sp>
            <p:cxnSp>
              <p:nvCxnSpPr>
                <p:cNvPr id="125" name="Straight Connector 124"/>
                <p:cNvCxnSpPr/>
                <p:nvPr/>
              </p:nvCxnSpPr>
              <p:spPr bwMode="auto">
                <a:xfrm rot="2481269" flipH="1">
                  <a:off x="5321877" y="4394782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rot="2481269">
                  <a:off x="5404053" y="4480700"/>
                  <a:ext cx="118452" cy="12754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7" name="Straight Connector 126"/>
                <p:cNvCxnSpPr/>
                <p:nvPr/>
              </p:nvCxnSpPr>
              <p:spPr bwMode="auto">
                <a:xfrm rot="10581269" flipH="1">
                  <a:off x="5444978" y="4231651"/>
                  <a:ext cx="222995" cy="22299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8" name="Sun 127"/>
                <p:cNvSpPr/>
                <p:nvPr/>
              </p:nvSpPr>
              <p:spPr bwMode="auto">
                <a:xfrm rot="10581269">
                  <a:off x="5599373" y="4058953"/>
                  <a:ext cx="183318" cy="228629"/>
                </a:xfrm>
                <a:prstGeom prst="sun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721284" y="3523393"/>
                  <a:ext cx="49244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AppleColorEmoji" charset="0"/>
                    </a:rPr>
                    <a:t>🤓</a:t>
                  </a:r>
                  <a:endParaRPr lang="en-US" sz="1100" dirty="0"/>
                </a:p>
              </p:txBody>
            </p:sp>
          </p:grpSp>
          <p:sp>
            <p:nvSpPr>
              <p:cNvPr id="133" name="TextBox 132"/>
              <p:cNvSpPr txBox="1"/>
              <p:nvPr/>
            </p:nvSpPr>
            <p:spPr>
              <a:xfrm>
                <a:off x="4348376" y="3661020"/>
                <a:ext cx="9204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Infuse</a:t>
                </a:r>
              </a:p>
              <a:p>
                <a:pPr algn="ctr"/>
                <a:r>
                  <a:rPr lang="en-US" dirty="0"/>
                  <a:t>to patient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6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CAR T-Cell Therapy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5A905-C17A-4CB5-9EFE-888C10B17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99" y="633117"/>
            <a:ext cx="6610193" cy="37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5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ABE6918-6130-4933-BD8E-CF8E7537D5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4155" y="199526"/>
            <a:ext cx="6348413" cy="367904"/>
          </a:xfrm>
        </p:spPr>
        <p:txBody>
          <a:bodyPr/>
          <a:lstStyle/>
          <a:p>
            <a:r>
              <a:rPr lang="en-US" altLang="en-US" sz="2100" dirty="0"/>
              <a:t>Topics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BEADBDFE-0925-4839-884B-074CC228D9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1299" y="747464"/>
            <a:ext cx="6341269" cy="4131614"/>
          </a:xfrm>
        </p:spPr>
        <p:txBody>
          <a:bodyPr/>
          <a:lstStyle/>
          <a:p>
            <a:r>
              <a:rPr lang="en-US" altLang="en-US" sz="1800" dirty="0"/>
              <a:t>Overview of myeloma and therapy</a:t>
            </a:r>
          </a:p>
          <a:p>
            <a:r>
              <a:rPr lang="en-US" altLang="en-US" sz="1800" dirty="0"/>
              <a:t>Therapy for relapsed myeloma</a:t>
            </a:r>
          </a:p>
          <a:p>
            <a:r>
              <a:rPr lang="en-US" altLang="en-US" sz="1800" dirty="0"/>
              <a:t>Recent advances in myeloma therapy</a:t>
            </a:r>
          </a:p>
          <a:p>
            <a:pPr lvl="1"/>
            <a:r>
              <a:rPr lang="en-US" altLang="en-US" sz="1500" dirty="0"/>
              <a:t>subcutaneous daratumumab (</a:t>
            </a:r>
            <a:r>
              <a:rPr lang="en-US" altLang="en-US" sz="1500" dirty="0" err="1"/>
              <a:t>Darzalex</a:t>
            </a:r>
            <a:r>
              <a:rPr lang="en-US" altLang="en-US" sz="1500" dirty="0"/>
              <a:t> </a:t>
            </a:r>
            <a:r>
              <a:rPr lang="en-US" altLang="en-US" sz="1500" dirty="0" err="1"/>
              <a:t>Faspro</a:t>
            </a:r>
            <a:r>
              <a:rPr lang="en-US" altLang="en-US" sz="1500" dirty="0"/>
              <a:t>)</a:t>
            </a:r>
          </a:p>
          <a:p>
            <a:pPr lvl="1"/>
            <a:r>
              <a:rPr lang="en-US" altLang="en-US" sz="1500" dirty="0"/>
              <a:t>Isatuximab (</a:t>
            </a:r>
            <a:r>
              <a:rPr lang="en-US" altLang="en-US" sz="1500" dirty="0" err="1"/>
              <a:t>Sarclissa</a:t>
            </a:r>
            <a:r>
              <a:rPr lang="en-US" altLang="en-US" sz="1500" dirty="0"/>
              <a:t>)</a:t>
            </a:r>
          </a:p>
          <a:p>
            <a:pPr lvl="1"/>
            <a:r>
              <a:rPr lang="en-US" altLang="en-US" sz="1500" dirty="0" err="1"/>
              <a:t>belantamab</a:t>
            </a:r>
            <a:r>
              <a:rPr lang="en-US" altLang="en-US" sz="1500" dirty="0"/>
              <a:t> </a:t>
            </a:r>
            <a:r>
              <a:rPr lang="en-US" altLang="en-US" sz="1500" dirty="0" err="1"/>
              <a:t>mafodotin</a:t>
            </a:r>
            <a:r>
              <a:rPr lang="en-US" altLang="en-US" sz="1500" dirty="0"/>
              <a:t> (</a:t>
            </a:r>
            <a:r>
              <a:rPr lang="en-US" altLang="en-US" sz="1500" dirty="0" err="1"/>
              <a:t>Blenrep</a:t>
            </a:r>
            <a:r>
              <a:rPr lang="en-US" altLang="en-US" sz="1500" dirty="0"/>
              <a:t>)</a:t>
            </a:r>
          </a:p>
          <a:p>
            <a:pPr lvl="1"/>
            <a:r>
              <a:rPr lang="en-US" altLang="en-US" sz="1500" dirty="0" err="1"/>
              <a:t>selinexor</a:t>
            </a:r>
            <a:r>
              <a:rPr lang="en-US" altLang="en-US" sz="1500" dirty="0"/>
              <a:t> (</a:t>
            </a:r>
            <a:r>
              <a:rPr lang="en-US" altLang="en-US" sz="1500" dirty="0" err="1"/>
              <a:t>Xpovio</a:t>
            </a:r>
            <a:r>
              <a:rPr lang="en-US" altLang="en-US" sz="1500" dirty="0"/>
              <a:t>)</a:t>
            </a:r>
          </a:p>
          <a:p>
            <a:pPr lvl="1"/>
            <a:r>
              <a:rPr lang="en-US" altLang="en-US" sz="1500" dirty="0" err="1"/>
              <a:t>venetoclax</a:t>
            </a:r>
            <a:r>
              <a:rPr lang="en-US" altLang="en-US" sz="1500" dirty="0"/>
              <a:t> (</a:t>
            </a:r>
            <a:r>
              <a:rPr lang="en-US" altLang="en-US" sz="1500" dirty="0" err="1"/>
              <a:t>Venclexta</a:t>
            </a:r>
            <a:r>
              <a:rPr lang="en-US" altLang="en-US" sz="1500" dirty="0"/>
              <a:t>)</a:t>
            </a:r>
          </a:p>
          <a:p>
            <a:r>
              <a:rPr lang="en-US" altLang="en-US" sz="1700" dirty="0"/>
              <a:t>Experimental therapies for relapsed myeloma</a:t>
            </a:r>
          </a:p>
          <a:p>
            <a:pPr lvl="1"/>
            <a:r>
              <a:rPr lang="en-US" altLang="en-US" sz="1500" dirty="0" err="1"/>
              <a:t>BiTEs</a:t>
            </a:r>
            <a:r>
              <a:rPr lang="en-US" altLang="en-US" sz="1500" dirty="0"/>
              <a:t> and CARs</a:t>
            </a:r>
          </a:p>
          <a:p>
            <a:pPr lvl="1"/>
            <a:r>
              <a:rPr lang="en-US" altLang="en-US" sz="1500" dirty="0"/>
              <a:t>TAK-573 and tasquinimod</a:t>
            </a:r>
          </a:p>
          <a:p>
            <a:pPr marL="342900" lvl="1" indent="0">
              <a:buNone/>
            </a:pPr>
            <a:endParaRPr lang="en-US" altLang="en-US" sz="1500" dirty="0"/>
          </a:p>
          <a:p>
            <a:r>
              <a:rPr lang="en-US" altLang="en-US" sz="1800" dirty="0"/>
              <a:t>Clinical trials available at Penn</a:t>
            </a:r>
            <a:endParaRPr lang="en-US" altLang="en-US" sz="187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Main Adverse Events of CAR T-Cell Therapy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C73F5-5E59-4A5E-A5C4-54136BFA9073}"/>
              </a:ext>
            </a:extLst>
          </p:cNvPr>
          <p:cNvSpPr txBox="1"/>
          <p:nvPr/>
        </p:nvSpPr>
        <p:spPr>
          <a:xfrm>
            <a:off x="152394" y="4782693"/>
            <a:ext cx="5475514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Raje N et al. </a:t>
            </a:r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Engl J Med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2019;380:1726.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012920-1756-4A54-9B1F-28DCDFE8C4A2}"/>
              </a:ext>
            </a:extLst>
          </p:cNvPr>
          <p:cNvSpPr/>
          <p:nvPr/>
        </p:nvSpPr>
        <p:spPr>
          <a:xfrm>
            <a:off x="4714081" y="3922776"/>
            <a:ext cx="3588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grade 4 CRS events</a:t>
            </a:r>
          </a:p>
          <a:p>
            <a:pPr marL="115888" indent="-115888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fatal CRS or neurotoxicity events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A68C99E-2560-4306-80B8-2D3631E518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6549202"/>
              </p:ext>
            </p:extLst>
          </p:nvPr>
        </p:nvGraphicFramePr>
        <p:xfrm>
          <a:off x="457200" y="760951"/>
          <a:ext cx="4038600" cy="4021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66F6512E-9FA7-4E62-81DC-2E65EB6190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2499671"/>
              </p:ext>
            </p:extLst>
          </p:nvPr>
        </p:nvGraphicFramePr>
        <p:xfrm>
          <a:off x="4828302" y="809439"/>
          <a:ext cx="3844636" cy="3076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3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bb2121 Treatment-Emergent Adverse Events (N=33)</a:t>
                      </a:r>
                      <a:endParaRPr lang="en-US" sz="1800" b="1" baseline="30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0" marB="0" anchor="b"/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4C4C4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4290" marR="3429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5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/>
                        <a:t>Overall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Grade ≥3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Cytokine</a:t>
                      </a:r>
                      <a:r>
                        <a:rPr lang="en-US" sz="1500" baseline="0" dirty="0"/>
                        <a:t> release syndrome</a:t>
                      </a:r>
                      <a:endParaRPr lang="en-US" sz="1500" b="0" baseline="30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kern="1200" baseline="0" dirty="0"/>
                        <a:t>76</a:t>
                      </a:r>
                      <a:endParaRPr lang="en-US" sz="1500" b="0" kern="12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baseline="0" dirty="0"/>
                        <a:t>6</a:t>
                      </a:r>
                      <a:endParaRPr lang="en-US" sz="1500" b="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/>
                        <a:t>Neurotoxicity</a:t>
                      </a:r>
                      <a:endParaRPr lang="en-US" sz="1500" b="0" baseline="300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/>
                        <a:t>42</a:t>
                      </a:r>
                      <a:endParaRPr lang="en-US" sz="1500" b="0" kern="12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3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/>
                        <a:t>Low neutrophils</a:t>
                      </a:r>
                      <a:endParaRPr lang="en-US" sz="1500" b="0" i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/>
                        <a:t>85</a:t>
                      </a:r>
                      <a:endParaRPr lang="en-US" sz="1500" b="0" kern="12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85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/>
                        <a:t>Low WBC</a:t>
                      </a:r>
                      <a:endParaRPr lang="en-US" sz="1500" b="0" i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/>
                        <a:t>61</a:t>
                      </a:r>
                      <a:endParaRPr lang="en-US" sz="1500" b="0" kern="12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57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1691871288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/>
                        <a:t>Anemia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/>
                        <a:t>58</a:t>
                      </a:r>
                      <a:endParaRPr lang="en-US" sz="1500" b="0" kern="12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/>
                        <a:t>45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902266273"/>
                  </a:ext>
                </a:extLst>
              </a:tr>
              <a:tr h="26583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500" dirty="0"/>
                        <a:t>Low platelets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baseline="0" dirty="0"/>
                        <a:t>58</a:t>
                      </a:r>
                      <a:endParaRPr lang="en-US" sz="1500" b="0" kern="1200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45</a:t>
                      </a:r>
                      <a:endParaRPr lang="en-US" sz="15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45" marR="3134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05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40098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CAR T-Cell Therapy </a:t>
            </a:r>
            <a:br>
              <a:rPr lang="en-US" altLang="en-US" dirty="0"/>
            </a:br>
            <a:r>
              <a:rPr lang="en-US" altLang="en-US" sz="3800" i="1" dirty="0"/>
              <a:t>Future Directions</a:t>
            </a:r>
            <a:endParaRPr lang="en-US" sz="38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50018" y="1847596"/>
            <a:ext cx="2135982" cy="2702634"/>
          </a:xfrm>
          <a:prstGeom prst="roundRect">
            <a:avLst>
              <a:gd name="adj" fmla="val 2279"/>
            </a:avLst>
          </a:prstGeom>
          <a:gradFill>
            <a:gsLst>
              <a:gs pos="75000">
                <a:srgbClr val="F6DEE1"/>
              </a:gs>
              <a:gs pos="100000">
                <a:srgbClr val="F6DEE1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ide-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" lvl="1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idecabtagene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vicleucel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bb2121) Bluebird/Celgene/BMS</a:t>
            </a:r>
          </a:p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cilta-cel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" lvl="1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ciltacabtagene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autoleucel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Legend/Janssen</a:t>
            </a:r>
          </a:p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not far behind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0018" y="1216868"/>
            <a:ext cx="2135982" cy="625533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rgbClr val="8C1258">
                  <a:shade val="30000"/>
                  <a:satMod val="115000"/>
                </a:srgbClr>
              </a:gs>
              <a:gs pos="50000">
                <a:srgbClr val="8C1258">
                  <a:shade val="67500"/>
                  <a:satMod val="115000"/>
                </a:srgbClr>
              </a:gs>
              <a:gs pos="100000">
                <a:srgbClr val="8C125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lvl="0" algn="ctr">
              <a:lnSpc>
                <a:spcPct val="9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Race to FDA Approval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86012" y="1847596"/>
            <a:ext cx="2135982" cy="2702634"/>
          </a:xfrm>
          <a:prstGeom prst="roundRect">
            <a:avLst>
              <a:gd name="adj" fmla="val 2279"/>
            </a:avLst>
          </a:prstGeom>
          <a:gradFill>
            <a:gsLst>
              <a:gs pos="75000">
                <a:srgbClr val="FDEAD7"/>
              </a:gs>
              <a:gs pos="100000">
                <a:srgbClr val="FDEAD7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45719" bIns="45719" rtlCol="0" anchor="t"/>
          <a:lstStyle/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why CAR T cells fail or stop working</a:t>
            </a:r>
          </a:p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Next-generation or “armored” CAR T cells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86012" y="1216868"/>
            <a:ext cx="2135982" cy="625533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lvl="0" algn="ctr">
              <a:lnSpc>
                <a:spcPct val="9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b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22006" y="1847596"/>
            <a:ext cx="2135982" cy="2702634"/>
          </a:xfrm>
          <a:prstGeom prst="roundRect">
            <a:avLst>
              <a:gd name="adj" fmla="val 2279"/>
            </a:avLst>
          </a:prstGeom>
          <a:gradFill>
            <a:gsLst>
              <a:gs pos="75000">
                <a:srgbClr val="EAEAEA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correlates to predict and reduce rates of cytokine release syndrome and neurotoxicity</a:t>
            </a:r>
          </a:p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switches to induce suicide or eliminate CAR T cells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22006" y="1216866"/>
            <a:ext cx="2135982" cy="625533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lvl="0" algn="ctr">
              <a:lnSpc>
                <a:spcPct val="9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b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8000" y="1847596"/>
            <a:ext cx="2135982" cy="2702634"/>
          </a:xfrm>
          <a:prstGeom prst="roundRect">
            <a:avLst>
              <a:gd name="adj" fmla="val 2279"/>
            </a:avLst>
          </a:prstGeom>
          <a:gradFill>
            <a:gsLst>
              <a:gs pos="75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Allogeneic off-the-shelf CAR T cells</a:t>
            </a:r>
          </a:p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T-cell therapy for other stages of disease, new disease targets</a:t>
            </a:r>
          </a:p>
          <a:p>
            <a:pPr marL="115885" lvl="1" indent="-115885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58000" y="1216866"/>
            <a:ext cx="2135982" cy="625533"/>
          </a:xfrm>
          <a:prstGeom prst="roundRect">
            <a:avLst>
              <a:gd name="adj" fmla="val 5719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lvl="0" algn="ctr">
              <a:lnSpc>
                <a:spcPct val="90000"/>
              </a:lnSpc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b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1883330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Summary: Immunotherapy</a:t>
            </a:r>
          </a:p>
        </p:txBody>
      </p:sp>
      <p:sp>
        <p:nvSpPr>
          <p:cNvPr id="4" name="Oval 3"/>
          <p:cNvSpPr/>
          <p:nvPr/>
        </p:nvSpPr>
        <p:spPr>
          <a:xfrm>
            <a:off x="665448" y="855374"/>
            <a:ext cx="828804" cy="82090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2352" y="855373"/>
            <a:ext cx="7131464" cy="82090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Immunotherapies, including BiTEs and ADCs, are showing promise, but we need to better understand how to incorporate them to the patient’s course.</a:t>
            </a:r>
            <a:endParaRPr lang="nl-B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5447" y="1758236"/>
            <a:ext cx="828805" cy="820901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2352" y="1758236"/>
            <a:ext cx="7131464" cy="82090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T-cell therapy is still producing impressive responses, but the true efficacy will be determined by duration of response.</a:t>
            </a:r>
          </a:p>
        </p:txBody>
      </p:sp>
      <p:sp>
        <p:nvSpPr>
          <p:cNvPr id="9" name="Oval 8"/>
          <p:cNvSpPr/>
          <p:nvPr/>
        </p:nvSpPr>
        <p:spPr>
          <a:xfrm>
            <a:off x="665447" y="2661099"/>
            <a:ext cx="828805" cy="82090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32352" y="2661099"/>
            <a:ext cx="7131464" cy="820901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are the optimal way to answer any questions!</a:t>
            </a:r>
          </a:p>
        </p:txBody>
      </p:sp>
      <p:sp>
        <p:nvSpPr>
          <p:cNvPr id="11" name="Oval 10"/>
          <p:cNvSpPr/>
          <p:nvPr/>
        </p:nvSpPr>
        <p:spPr>
          <a:xfrm>
            <a:off x="665448" y="3563963"/>
            <a:ext cx="828804" cy="820900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2352" y="3563963"/>
            <a:ext cx="7131464" cy="82090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Next-generation clinical trials should focus on rational combinations of immunotherapies and chemotherapy agents.</a:t>
            </a:r>
          </a:p>
        </p:txBody>
      </p:sp>
    </p:spTree>
    <p:extLst>
      <p:ext uri="{BB962C8B-B14F-4D97-AF65-F5344CB8AC3E}">
        <p14:creationId xmlns:p14="http://schemas.microsoft.com/office/powerpoint/2010/main" val="2659411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087"/>
            <a:ext cx="8229600" cy="369332"/>
          </a:xfrm>
        </p:spPr>
        <p:txBody>
          <a:bodyPr/>
          <a:lstStyle/>
          <a:p>
            <a:r>
              <a:rPr lang="en-GB" b="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TAK-573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1" y="781762"/>
            <a:ext cx="4218431" cy="3262145"/>
          </a:xfrm>
        </p:spPr>
        <p:txBody>
          <a:bodyPr/>
          <a:lstStyle/>
          <a:p>
            <a:pPr marL="130969" indent="-130969">
              <a:spcBef>
                <a:spcPts val="900"/>
              </a:spcBef>
            </a:pPr>
            <a:r>
              <a:rPr lang="en-GB" sz="1350" b="0" dirty="0"/>
              <a:t>Anti-CD38 antibody genetically fused to two attenuated interferon molecules</a:t>
            </a:r>
            <a:endParaRPr lang="en-GB" sz="1350" b="0" baseline="30000" dirty="0"/>
          </a:p>
          <a:p>
            <a:pPr marL="130969" indent="-130969">
              <a:spcBef>
                <a:spcPts val="900"/>
              </a:spcBef>
            </a:pPr>
            <a:r>
              <a:rPr lang="en-GB" sz="1350" b="0" dirty="0"/>
              <a:t>Direct effect on myeloma cells</a:t>
            </a:r>
            <a:endParaRPr lang="en-GB" sz="1350" b="0" baseline="30000" dirty="0"/>
          </a:p>
          <a:p>
            <a:pPr marL="130969" indent="-130969">
              <a:spcBef>
                <a:spcPts val="900"/>
              </a:spcBef>
              <a:buClr>
                <a:srgbClr val="800000"/>
              </a:buClr>
            </a:pPr>
            <a:r>
              <a:rPr lang="en-GB" sz="1350" b="0" dirty="0">
                <a:solidFill>
                  <a:srgbClr val="002243"/>
                </a:solidFill>
              </a:rPr>
              <a:t>Broad immune stimulation through IFN </a:t>
            </a:r>
            <a:r>
              <a:rPr lang="en-GB" sz="1350" b="0" dirty="0" err="1">
                <a:solidFill>
                  <a:srgbClr val="002243"/>
                </a:solidFill>
              </a:rPr>
              <a:t>signaling</a:t>
            </a:r>
            <a:r>
              <a:rPr lang="en-GB" sz="1350" b="0" dirty="0">
                <a:solidFill>
                  <a:srgbClr val="002243"/>
                </a:solidFill>
              </a:rPr>
              <a:t> to CD38+ immune cells</a:t>
            </a:r>
          </a:p>
          <a:p>
            <a:pPr marL="130969" indent="-130969">
              <a:spcBef>
                <a:spcPts val="900"/>
              </a:spcBef>
              <a:buClr>
                <a:srgbClr val="800000"/>
              </a:buClr>
            </a:pPr>
            <a:endParaRPr lang="en-GB" sz="1350" b="0" dirty="0">
              <a:solidFill>
                <a:srgbClr val="002243"/>
              </a:solidFill>
            </a:endParaRPr>
          </a:p>
          <a:p>
            <a:pPr marL="130969" indent="-130969">
              <a:spcBef>
                <a:spcPts val="900"/>
              </a:spcBef>
              <a:buClr>
                <a:srgbClr val="800000"/>
              </a:buClr>
            </a:pPr>
            <a:r>
              <a:rPr lang="en-GB" sz="1350" b="0" dirty="0">
                <a:solidFill>
                  <a:srgbClr val="002243"/>
                </a:solidFill>
              </a:rPr>
              <a:t>Responses in very refractory myeloma</a:t>
            </a:r>
          </a:p>
          <a:p>
            <a:pPr marL="130969" indent="-130969">
              <a:spcBef>
                <a:spcPts val="900"/>
              </a:spcBef>
              <a:buClr>
                <a:srgbClr val="800000"/>
              </a:buClr>
            </a:pPr>
            <a:endParaRPr lang="en-GB" sz="1350" b="0" dirty="0">
              <a:solidFill>
                <a:srgbClr val="002243"/>
              </a:solidFill>
            </a:endParaRPr>
          </a:p>
          <a:p>
            <a:pPr marL="130969" indent="-130969">
              <a:spcBef>
                <a:spcPts val="900"/>
              </a:spcBef>
              <a:buClr>
                <a:srgbClr val="800000"/>
              </a:buClr>
            </a:pPr>
            <a:r>
              <a:rPr lang="en-GB" sz="1350" b="0" dirty="0">
                <a:solidFill>
                  <a:srgbClr val="002243"/>
                </a:solidFill>
              </a:rPr>
              <a:t>Now dosing monthly, IV over 1-2 hours</a:t>
            </a:r>
          </a:p>
          <a:p>
            <a:pPr marL="130969" indent="-130969">
              <a:spcBef>
                <a:spcPts val="900"/>
              </a:spcBef>
              <a:buClr>
                <a:srgbClr val="800000"/>
              </a:buClr>
            </a:pPr>
            <a:r>
              <a:rPr lang="en-GB" sz="1350" b="0" dirty="0">
                <a:solidFill>
                  <a:srgbClr val="002243"/>
                </a:solidFill>
              </a:rPr>
              <a:t>Side effects: low blood counts, infusion reactions</a:t>
            </a:r>
          </a:p>
        </p:txBody>
      </p:sp>
      <p:pic>
        <p:nvPicPr>
          <p:cNvPr id="25" name="Content Placeholder 18" descr="A picture containing shape&#10;&#10;Description automatically generated">
            <a:extLst>
              <a:ext uri="{FF2B5EF4-FFF2-40B4-BE49-F238E27FC236}">
                <a16:creationId xmlns:a16="http://schemas.microsoft.com/office/drawing/2014/main" id="{F68C39EA-C3DE-4BA6-A8EE-DD6D28BA4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675" y="557887"/>
            <a:ext cx="2668269" cy="150112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646613CE-0DFB-4E69-A698-52DEC72FB5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13815" r="2157"/>
          <a:stretch/>
        </p:blipFill>
        <p:spPr>
          <a:xfrm>
            <a:off x="4879828" y="2319780"/>
            <a:ext cx="4008062" cy="1820526"/>
          </a:xfrm>
          <a:prstGeom prst="rect">
            <a:avLst/>
          </a:prstGeom>
          <a:ln>
            <a:solidFill>
              <a:srgbClr val="454347"/>
            </a:solidFill>
          </a:ln>
        </p:spPr>
      </p:pic>
    </p:spTree>
    <p:extLst>
      <p:ext uri="{BB962C8B-B14F-4D97-AF65-F5344CB8AC3E}">
        <p14:creationId xmlns:p14="http://schemas.microsoft.com/office/powerpoint/2010/main" val="41647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CF1719-6692-4918-B064-D3C88E03C4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CF1719-6692-4918-B064-D3C88E03C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60C76ED-40BC-4166-B340-BABAE01F42B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19063" cy="1190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defRPr/>
            </a:pPr>
            <a:endParaRPr lang="en-US" sz="1350" dirty="0">
              <a:solidFill>
                <a:srgbClr val="8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12A69-1792-A742-9FF6-0BFC815E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357654"/>
            <a:ext cx="8305932" cy="900247"/>
          </a:xfrm>
        </p:spPr>
        <p:txBody>
          <a:bodyPr/>
          <a:lstStyle/>
          <a:p>
            <a:r>
              <a:rPr lang="en-US" dirty="0"/>
              <a:t>Tasquinimod</a:t>
            </a:r>
            <a:br>
              <a:rPr lang="en-US" dirty="0"/>
            </a:br>
            <a:br>
              <a:rPr lang="en-US" sz="1350" dirty="0"/>
            </a:br>
            <a:endParaRPr lang="en-US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4F2FBB5-8936-4F2B-823C-7370F1054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320696"/>
            <a:ext cx="4030305" cy="2092086"/>
          </a:xfrm>
          <a:prstGeom prst="rect">
            <a:avLst/>
          </a:prstGeom>
          <a:solidFill>
            <a:sysClr val="window" lastClr="FFFFFF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7BEB85-A51D-4656-BAE7-B994F6E94B1F}"/>
              </a:ext>
            </a:extLst>
          </p:cNvPr>
          <p:cNvGrpSpPr>
            <a:grpSpLocks/>
          </p:cNvGrpSpPr>
          <p:nvPr/>
        </p:nvGrpSpPr>
        <p:grpSpPr>
          <a:xfrm>
            <a:off x="5330309" y="613435"/>
            <a:ext cx="2513688" cy="1322556"/>
            <a:chOff x="6858000" y="923925"/>
            <a:chExt cx="2990850" cy="1676400"/>
          </a:xfrm>
          <a:solidFill>
            <a:sysClr val="window" lastClr="FFFF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50A80A-CA1F-40C3-92FA-9A53EFB21AE2}"/>
                </a:ext>
              </a:extLst>
            </p:cNvPr>
            <p:cNvSpPr/>
            <p:nvPr/>
          </p:nvSpPr>
          <p:spPr>
            <a:xfrm>
              <a:off x="6858000" y="923925"/>
              <a:ext cx="2990850" cy="1676400"/>
            </a:xfrm>
            <a:prstGeom prst="rect">
              <a:avLst/>
            </a:prstGeom>
            <a:grpFill/>
            <a:ln w="12700" cap="flat" cmpd="sng" algn="ctr">
              <a:solidFill>
                <a:srgbClr val="326B8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6CE19ECB-726D-4DCA-BCC7-997043AEF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837" y="1143581"/>
              <a:ext cx="2543175" cy="134937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633422-3111-408A-8B63-18218A7D9B14}"/>
              </a:ext>
            </a:extLst>
          </p:cNvPr>
          <p:cNvSpPr txBox="1">
            <a:spLocks/>
          </p:cNvSpPr>
          <p:nvPr/>
        </p:nvSpPr>
        <p:spPr>
          <a:xfrm>
            <a:off x="454026" y="843061"/>
            <a:ext cx="3836988" cy="2752462"/>
          </a:xfrm>
          <a:prstGeom prst="rect">
            <a:avLst/>
          </a:prstGeom>
        </p:spPr>
        <p:txBody>
          <a:bodyPr/>
          <a:lstStyle>
            <a:lvl1pPr marL="242888" indent="-242888" algn="l" defTabSz="901700" rtl="0" eaLnBrk="0" fontAlgn="base" hangingPunct="0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Lucida Grande" panose="020B0600040502020204" pitchFamily="34" charset="0"/>
              <a:buChar char="‣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400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0321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8275" indent="-246063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5463" indent="-242888" algn="l" defTabSz="901700" rtl="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panose="020B05030201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Small molecular inhibitor of S100A9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Blocks pro-survival signals from other cells in the bone marrow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5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Oral once-daily dosing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Safety data from more than </a:t>
            </a:r>
            <a:br>
              <a:rPr lang="en-GB" sz="1500" dirty="0"/>
            </a:br>
            <a:r>
              <a:rPr lang="en-GB" sz="1500" dirty="0"/>
              <a:t>650 person-years of exposure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500" dirty="0"/>
              <a:t>Efficacy in patients with prostate cancer </a:t>
            </a:r>
          </a:p>
          <a:p>
            <a:pPr defTabSz="68580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500" dirty="0"/>
              <a:t>Efficacy in mouse models of myeloma</a:t>
            </a:r>
          </a:p>
          <a:p>
            <a:pPr defTabSz="68580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1500" dirty="0"/>
          </a:p>
          <a:p>
            <a:pPr defTabSz="68580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500" dirty="0"/>
              <a:t>Phase 1 trial in myeloma patients</a:t>
            </a:r>
          </a:p>
          <a:p>
            <a:pPr lvl="1" defTabSz="68580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200" dirty="0"/>
              <a:t>Single agent</a:t>
            </a:r>
          </a:p>
          <a:p>
            <a:pPr lvl="1" defTabSz="685800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200" dirty="0"/>
              <a:t>In combination with IRD (</a:t>
            </a:r>
            <a:r>
              <a:rPr lang="en-GB" sz="1200" dirty="0" err="1"/>
              <a:t>ixazomib</a:t>
            </a:r>
            <a:r>
              <a:rPr lang="en-GB" sz="1200" dirty="0"/>
              <a:t>, lenalidomide, dexamethasone)</a:t>
            </a:r>
          </a:p>
          <a:p>
            <a:pPr marL="0" indent="0" defTabSz="685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/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4674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4"/>
    </mc:Choice>
    <mc:Fallback xmlns="">
      <p:transition spd="slow" advTm="23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194" y="228600"/>
            <a:ext cx="8983824" cy="40005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Trials at Penn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8650"/>
            <a:ext cx="8229600" cy="5307320"/>
          </a:xfrm>
        </p:spPr>
        <p:txBody>
          <a:bodyPr lIns="0" tIns="97648" rIns="0" bIns="97648">
            <a:spAutoFit/>
          </a:bodyPr>
          <a:lstStyle/>
          <a:p>
            <a:pPr marL="242888" indent="-242888" defTabSz="901700">
              <a:lnSpc>
                <a:spcPct val="90000"/>
              </a:lnSpc>
            </a:pPr>
            <a:r>
              <a:rPr lang="en-US" sz="1800" dirty="0"/>
              <a:t>Myeloma, relapsed/refractory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3 carfilzomib and dexamethasone +/- </a:t>
            </a:r>
            <a:r>
              <a:rPr lang="en-US" dirty="0" err="1"/>
              <a:t>venetoclax</a:t>
            </a:r>
            <a:endParaRPr lang="en-US" dirty="0"/>
          </a:p>
          <a:p>
            <a:pPr marL="357187" lvl="1" indent="0" defTabSz="901700">
              <a:lnSpc>
                <a:spcPct val="90000"/>
              </a:lnSpc>
              <a:buNone/>
            </a:pPr>
            <a:endParaRPr lang="en-US" dirty="0"/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TAK-573 (anti-CD38 / attenuated interferon fusion)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tasquinimod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1/2 </a:t>
            </a:r>
            <a:r>
              <a:rPr lang="en-US" dirty="0" err="1"/>
              <a:t>iberdomide</a:t>
            </a:r>
            <a:r>
              <a:rPr lang="en-US" dirty="0"/>
              <a:t> (novel </a:t>
            </a:r>
            <a:r>
              <a:rPr lang="en-US" dirty="0" err="1"/>
              <a:t>Imid</a:t>
            </a:r>
            <a:r>
              <a:rPr lang="en-US" dirty="0"/>
              <a:t>)</a:t>
            </a:r>
          </a:p>
          <a:p>
            <a:pPr marL="357187" lvl="1" indent="0" defTabSz="901700">
              <a:lnSpc>
                <a:spcPct val="90000"/>
              </a:lnSpc>
              <a:buNone/>
            </a:pPr>
            <a:endParaRPr lang="en-US" dirty="0"/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cevostamab (anti-FcRH5 bispecific T cell engager)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2 </a:t>
            </a:r>
            <a:r>
              <a:rPr lang="en-US" dirty="0" err="1"/>
              <a:t>teclistamab</a:t>
            </a:r>
            <a:r>
              <a:rPr lang="en-US" dirty="0"/>
              <a:t> (anti-BCMA bispecific T cell engager)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</a:t>
            </a:r>
            <a:r>
              <a:rPr lang="en-US" dirty="0" err="1"/>
              <a:t>teclistamab</a:t>
            </a:r>
            <a:r>
              <a:rPr lang="en-US" dirty="0"/>
              <a:t> or </a:t>
            </a:r>
            <a:r>
              <a:rPr lang="en-US" dirty="0" err="1"/>
              <a:t>talquetamab</a:t>
            </a:r>
            <a:r>
              <a:rPr lang="en-US" dirty="0"/>
              <a:t> (anti-GPRC5D bispecific) with </a:t>
            </a:r>
            <a:r>
              <a:rPr lang="en-US" dirty="0" err="1"/>
              <a:t>dara</a:t>
            </a:r>
            <a:endParaRPr lang="en-US" dirty="0"/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</a:t>
            </a:r>
            <a:r>
              <a:rPr lang="en-US" dirty="0" err="1"/>
              <a:t>tiragolumab</a:t>
            </a:r>
            <a:r>
              <a:rPr lang="en-US" dirty="0"/>
              <a:t> (anti-TIGIT antibody)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2 </a:t>
            </a:r>
            <a:r>
              <a:rPr lang="en-US" dirty="0" err="1"/>
              <a:t>cilta-cel</a:t>
            </a:r>
            <a:r>
              <a:rPr lang="en-US" dirty="0"/>
              <a:t> (BCMA CAR T cells)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P-BCMA-101 (BCMA CAR memory T cells)</a:t>
            </a:r>
          </a:p>
          <a:p>
            <a:pPr marL="660400" lvl="1" indent="-303213" defTabSz="901700">
              <a:lnSpc>
                <a:spcPct val="90000"/>
              </a:lnSpc>
            </a:pPr>
            <a:r>
              <a:rPr lang="en-US" dirty="0"/>
              <a:t>Phase 1 CRISPR-edited allogeneic CAR T cells</a:t>
            </a:r>
          </a:p>
          <a:p>
            <a:pPr marL="660400" lvl="1" indent="-303213" defTabSz="901700">
              <a:lnSpc>
                <a:spcPct val="90000"/>
              </a:lnSpc>
            </a:pPr>
            <a:endParaRPr lang="en-US" dirty="0"/>
          </a:p>
          <a:p>
            <a:pPr marL="242888" indent="-242888" defTabSz="901700">
              <a:lnSpc>
                <a:spcPct val="90000"/>
              </a:lnSpc>
            </a:pPr>
            <a:endParaRPr lang="en-US" sz="1600" dirty="0"/>
          </a:p>
          <a:p>
            <a:pPr marL="0" indent="0" defTabSz="901700">
              <a:lnSpc>
                <a:spcPct val="9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0715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Penn’s Myeloma Program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90767" y="895351"/>
            <a:ext cx="3101975" cy="256195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charset="0"/>
              <a:buChar char="w"/>
              <a:defRPr sz="2000" b="1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○"/>
              <a:defRPr sz="160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u="sng" kern="0" dirty="0"/>
              <a:t>Physicians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0" kern="0" dirty="0"/>
              <a:t>Edward </a:t>
            </a:r>
            <a:r>
              <a:rPr lang="en-US" altLang="en-US" b="0" kern="0" dirty="0" err="1"/>
              <a:t>Stadtmauer</a:t>
            </a:r>
            <a:endParaRPr lang="en-US" altLang="en-US" b="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0" kern="0" dirty="0"/>
              <a:t>Dan </a:t>
            </a:r>
            <a:r>
              <a:rPr lang="en-US" altLang="en-US" b="0" kern="0" dirty="0" err="1"/>
              <a:t>Vogl</a:t>
            </a:r>
            <a:endParaRPr lang="en-US" altLang="en-US" b="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0" kern="0" dirty="0"/>
              <a:t>Adam Cohen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0" kern="0" dirty="0"/>
              <a:t>Alfred Garfall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0" kern="0" dirty="0"/>
              <a:t>Adam Waxman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altLang="en-US" b="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b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Sandra </a:t>
            </a:r>
            <a:r>
              <a:rPr lang="en-US" altLang="en-US" b="0" kern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Susanibar</a:t>
            </a:r>
            <a:endParaRPr lang="en-US" altLang="en-US" b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7394" y="895352"/>
            <a:ext cx="3735406" cy="343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Advanced Practice Practitioners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Patricia Mangan, CRNP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Mary Sanchez, CRNP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Jessica Heaven, PA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Nurses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Bree </a:t>
            </a:r>
            <a:r>
              <a:rPr lang="en-US" sz="20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Vaotogo</a:t>
            </a:r>
            <a:endParaRPr 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Theresa Sabato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Kelly Kraus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Keri McDevitt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u="sng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1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1B14-8B0D-4DD6-A4DF-675B506D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myeloma and therapy</a:t>
            </a:r>
          </a:p>
        </p:txBody>
      </p:sp>
    </p:spTree>
    <p:extLst>
      <p:ext uri="{BB962C8B-B14F-4D97-AF65-F5344CB8AC3E}">
        <p14:creationId xmlns:p14="http://schemas.microsoft.com/office/powerpoint/2010/main" val="41742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Pres_155">
            <a:extLst>
              <a:ext uri="{FF2B5EF4-FFF2-40B4-BE49-F238E27FC236}">
                <a16:creationId xmlns:a16="http://schemas.microsoft.com/office/drawing/2014/main" id="{7D7F1B98-B9B4-4BF6-BB1C-53C3FCF3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42962"/>
            <a:ext cx="497205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39D04EC8-4A8E-445D-8E47-09325106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15" y="205978"/>
            <a:ext cx="6515100" cy="365522"/>
          </a:xfrm>
        </p:spPr>
        <p:txBody>
          <a:bodyPr/>
          <a:lstStyle/>
          <a:p>
            <a:r>
              <a:rPr lang="en-US" altLang="en-US" sz="1950" dirty="0"/>
              <a:t>Myeloma = Cancer of malignant plasma cells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1C9B6E41-50BD-4E23-8DCF-FD973B2F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19" y="198835"/>
            <a:ext cx="6619875" cy="376238"/>
          </a:xfrm>
        </p:spPr>
        <p:txBody>
          <a:bodyPr/>
          <a:lstStyle/>
          <a:p>
            <a:r>
              <a:rPr lang="en-US" altLang="en-US" sz="2100"/>
              <a:t>Multiple Myeloma – Clinical Features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9C81D5F4-948F-4868-86CF-0B31FE72B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33" y="686991"/>
            <a:ext cx="5854995" cy="43963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Abnormal protein in blood and/or urine 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“M-spike” = “Myeloma protein,” “M-protein,” “monoclonal protein”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Free light chains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Plasma cells in the bone marrow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CRAB criteria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High </a:t>
            </a:r>
            <a:r>
              <a:rPr lang="en-US" altLang="en-US" b="1" u="sng" dirty="0"/>
              <a:t>c</a:t>
            </a:r>
            <a:r>
              <a:rPr lang="en-US" altLang="en-US" dirty="0"/>
              <a:t>alcium levels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Kidney (</a:t>
            </a:r>
            <a:r>
              <a:rPr lang="en-US" altLang="en-US" b="1" u="sng" dirty="0"/>
              <a:t>r</a:t>
            </a:r>
            <a:r>
              <a:rPr lang="en-US" altLang="en-US" dirty="0"/>
              <a:t>enal) injury</a:t>
            </a:r>
          </a:p>
          <a:p>
            <a:pPr lvl="1">
              <a:lnSpc>
                <a:spcPct val="80000"/>
              </a:lnSpc>
            </a:pPr>
            <a:r>
              <a:rPr lang="en-US" altLang="en-US" b="1" u="sng" dirty="0"/>
              <a:t>A</a:t>
            </a:r>
            <a:r>
              <a:rPr lang="en-US" altLang="en-US" dirty="0"/>
              <a:t>nemia (low red blood cells) </a:t>
            </a:r>
          </a:p>
          <a:p>
            <a:pPr lvl="1">
              <a:lnSpc>
                <a:spcPct val="80000"/>
              </a:lnSpc>
            </a:pPr>
            <a:r>
              <a:rPr lang="en-US" altLang="en-US" b="1" u="sng" dirty="0"/>
              <a:t>B</a:t>
            </a:r>
            <a:r>
              <a:rPr lang="en-US" altLang="en-US" dirty="0"/>
              <a:t>one destruction (“lytic bone lesions”)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Increased risk of infection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Neurologic Injury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/>
              <a:t>Spinal Cord Compression</a:t>
            </a:r>
          </a:p>
          <a:p>
            <a:pPr lvl="1">
              <a:lnSpc>
                <a:spcPct val="80000"/>
              </a:lnSpc>
            </a:pPr>
            <a:r>
              <a:rPr lang="en-US" altLang="en-US" sz="1500" dirty="0"/>
              <a:t>Peripheral Neuropathy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Increased blood viscosity</a:t>
            </a:r>
          </a:p>
        </p:txBody>
      </p:sp>
      <p:pic>
        <p:nvPicPr>
          <p:cNvPr id="113668" name="Picture 4" descr="fig2">
            <a:extLst>
              <a:ext uri="{FF2B5EF4-FFF2-40B4-BE49-F238E27FC236}">
                <a16:creationId xmlns:a16="http://schemas.microsoft.com/office/drawing/2014/main" id="{C8C34568-8E46-40E7-B9DD-B5F04D12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448" y="2571750"/>
            <a:ext cx="3228671" cy="21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196FF1">
            <a:extLst>
              <a:ext uri="{FF2B5EF4-FFF2-40B4-BE49-F238E27FC236}">
                <a16:creationId xmlns:a16="http://schemas.microsoft.com/office/drawing/2014/main" id="{0DB2EF8D-6B9F-44D9-BC3D-F8EF2DD5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77" y="384451"/>
            <a:ext cx="2476942" cy="195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6EC671D6-793B-4BAB-929E-2418B1F3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244" y="3868341"/>
            <a:ext cx="17002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100" b="1">
              <a:cs typeface="Arial" panose="020B0604020202020204" pitchFamily="34" charset="0"/>
            </a:endParaRP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D6F06DC4-7DA8-413A-B742-7244AF6C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744" y="3896916"/>
            <a:ext cx="1909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100" b="1">
              <a:cs typeface="Arial" panose="020B0604020202020204" pitchFamily="34" charset="0"/>
            </a:endParaRP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9FC2C5E3-C2B6-4917-84F5-84E41838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8" y="211408"/>
            <a:ext cx="6172200" cy="365522"/>
          </a:xfrm>
        </p:spPr>
        <p:txBody>
          <a:bodyPr/>
          <a:lstStyle/>
          <a:p>
            <a:r>
              <a:rPr lang="en-US" altLang="en-US" sz="2100" dirty="0"/>
              <a:t>Management of Disease Symptoms</a:t>
            </a: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79C5B8E7-66E7-4319-BC7A-806968FC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68" y="690563"/>
            <a:ext cx="4105932" cy="39461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Radiation and pain medication for bony pain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denosumab (</a:t>
            </a:r>
            <a:r>
              <a:rPr lang="en-US" altLang="en-US" sz="1800" dirty="0" err="1"/>
              <a:t>Xgeva</a:t>
            </a:r>
            <a:r>
              <a:rPr lang="en-US" altLang="en-US" sz="1800" dirty="0"/>
              <a:t>) or bisphosphonates, such as zoledronate (</a:t>
            </a:r>
            <a:r>
              <a:rPr lang="en-US" altLang="en-US" sz="1800" dirty="0" err="1"/>
              <a:t>Zometa</a:t>
            </a:r>
            <a:r>
              <a:rPr lang="en-US" altLang="en-US" sz="1800" dirty="0"/>
              <a:t>), for bone pain or fractures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/>
              <a:t>Risk of jaw osteonecrosis (area of dead bone, sometimes requiring surgery)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Red blood cell growth factors for anemia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1800" dirty="0"/>
              <a:t>Kidney Protection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/>
              <a:t>Hydration (drink plenty of fluids)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/>
              <a:t>Avoid NSAIDs (ibuprofen, Advil, </a:t>
            </a:r>
            <a:r>
              <a:rPr lang="en-US" altLang="en-US" sz="1400" dirty="0" err="1"/>
              <a:t>Alleve</a:t>
            </a:r>
            <a:r>
              <a:rPr lang="en-US" altLang="en-US" sz="1400" dirty="0"/>
              <a:t>, etc.)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/>
              <a:t>Avoid contrast for x-rays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680B6-0CEE-4B0C-A271-D14959831079}"/>
              </a:ext>
            </a:extLst>
          </p:cNvPr>
          <p:cNvSpPr txBox="1">
            <a:spLocks/>
          </p:cNvSpPr>
          <p:nvPr/>
        </p:nvSpPr>
        <p:spPr bwMode="auto">
          <a:xfrm>
            <a:off x="4797112" y="690562"/>
            <a:ext cx="4013513" cy="176500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charset="0"/>
              <a:buChar char="w"/>
              <a:defRPr sz="2000" b="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○"/>
              <a:defRPr sz="160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kern="0" dirty="0"/>
              <a:t>Prevent and Treat Infections 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Antibiotics</a:t>
            </a:r>
            <a:endParaRPr lang="en-US" altLang="en-US" sz="1800" b="1" u="sng" kern="0" dirty="0"/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Vaccinations </a:t>
            </a:r>
          </a:p>
          <a:p>
            <a:pPr lvl="2">
              <a:lnSpc>
                <a:spcPct val="80000"/>
              </a:lnSpc>
            </a:pPr>
            <a:r>
              <a:rPr lang="en-US" altLang="en-US" kern="0" dirty="0"/>
              <a:t>influenza, </a:t>
            </a:r>
          </a:p>
          <a:p>
            <a:pPr lvl="2">
              <a:lnSpc>
                <a:spcPct val="80000"/>
              </a:lnSpc>
            </a:pPr>
            <a:r>
              <a:rPr lang="en-US" altLang="en-US" kern="0" dirty="0"/>
              <a:t>Pneumococcus (Prevnar, Pneumovax)</a:t>
            </a:r>
          </a:p>
          <a:p>
            <a:pPr lvl="2">
              <a:lnSpc>
                <a:spcPct val="80000"/>
              </a:lnSpc>
            </a:pPr>
            <a:r>
              <a:rPr lang="en-US" altLang="en-US" kern="0" dirty="0"/>
              <a:t>Shingrix</a:t>
            </a:r>
          </a:p>
          <a:p>
            <a:pPr lvl="2">
              <a:lnSpc>
                <a:spcPct val="80000"/>
              </a:lnSpc>
            </a:pPr>
            <a:r>
              <a:rPr lang="en-US" altLang="en-US" kern="0" dirty="0"/>
              <a:t>COVID-19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173F-DBDA-4BFB-8CC7-8AF6AF58071D}"/>
              </a:ext>
            </a:extLst>
          </p:cNvPr>
          <p:cNvSpPr txBox="1"/>
          <p:nvPr/>
        </p:nvSpPr>
        <p:spPr>
          <a:xfrm>
            <a:off x="4722021" y="3664333"/>
            <a:ext cx="4572000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sng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Treatment should be individualized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build="p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6EC671D6-793B-4BAB-929E-2418B1F3C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244" y="3868341"/>
            <a:ext cx="17002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100" b="1">
              <a:cs typeface="Arial" panose="020B0604020202020204" pitchFamily="34" charset="0"/>
            </a:endParaRP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D6F06DC4-7DA8-413A-B742-7244AF6CE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744" y="3896916"/>
            <a:ext cx="19097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100" b="1">
              <a:cs typeface="Arial" panose="020B0604020202020204" pitchFamily="34" charset="0"/>
            </a:endParaRP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9FC2C5E3-C2B6-4917-84F5-84E41838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68" y="211408"/>
            <a:ext cx="6172200" cy="365522"/>
          </a:xfrm>
        </p:spPr>
        <p:txBody>
          <a:bodyPr/>
          <a:lstStyle/>
          <a:p>
            <a:r>
              <a:rPr lang="en-US" altLang="en-US" sz="2100" dirty="0"/>
              <a:t>COVID-19 recommendations for myeloma patients</a:t>
            </a:r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79C5B8E7-66E7-4319-BC7A-806968FCF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68" y="690563"/>
            <a:ext cx="4105932" cy="37969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/>
              <a:t>Masks and social distancing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Avoid being indoors with people who are not part of your household and who are not wearing masks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Mostly safe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Medical buildings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Dentist’s offices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Grocery stores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Schools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Not so safe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Bars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Restaurants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Weddings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Family gatherings with meals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Grandkids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680B6-0CEE-4B0C-A271-D14959831079}"/>
              </a:ext>
            </a:extLst>
          </p:cNvPr>
          <p:cNvSpPr txBox="1">
            <a:spLocks/>
          </p:cNvSpPr>
          <p:nvPr/>
        </p:nvSpPr>
        <p:spPr bwMode="auto">
          <a:xfrm>
            <a:off x="4797112" y="690562"/>
            <a:ext cx="4013513" cy="432365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>
            <a:lvl1pPr marL="242888" indent="-242888" algn="l" defTabSz="901700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tx2"/>
              </a:buClr>
              <a:buFont typeface="Wingdings" charset="0"/>
              <a:buChar char="w"/>
              <a:defRPr sz="2000" b="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1pPr>
            <a:lvl2pPr marL="660400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Char char="•"/>
              <a:defRPr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2pPr>
            <a:lvl3pPr marL="1077913" indent="-30321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3pPr>
            <a:lvl4pPr marL="1438275" indent="-246063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○"/>
              <a:defRPr sz="160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4pPr>
            <a:lvl5pPr marL="17954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Calibri" charset="0"/>
                <a:ea typeface="+mn-ea"/>
                <a:cs typeface="Calibri" charset="0"/>
              </a:defRPr>
            </a:lvl5pPr>
            <a:lvl6pPr marL="22526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098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1670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24263" indent="-242888" algn="l" defTabSz="901700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Franklin Gothic Book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1800" kern="0" dirty="0"/>
              <a:t>Treat COVID Infections 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Antibody therapies (e.g. </a:t>
            </a:r>
            <a:r>
              <a:rPr lang="en-US" altLang="en-US" kern="0" dirty="0" err="1"/>
              <a:t>bamlanivimab</a:t>
            </a:r>
            <a:r>
              <a:rPr lang="en-US" altLang="en-US" kern="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Convalescent plasma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Remdesivir</a:t>
            </a:r>
            <a:endParaRPr lang="en-US" altLang="en-US" sz="1800" b="1" u="sng" kern="0" dirty="0"/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Dexamethasone</a:t>
            </a:r>
          </a:p>
          <a:p>
            <a:pPr>
              <a:lnSpc>
                <a:spcPct val="80000"/>
              </a:lnSpc>
            </a:pPr>
            <a:r>
              <a:rPr lang="en-US" altLang="en-US" sz="1800" kern="0" dirty="0"/>
              <a:t>Vaccination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Get vaccinated wherever you can, ASAP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Pfizer and </a:t>
            </a:r>
            <a:r>
              <a:rPr lang="en-US" altLang="en-US" kern="0" dirty="0" err="1"/>
              <a:t>Moderna</a:t>
            </a:r>
            <a:r>
              <a:rPr lang="en-US" altLang="en-US" kern="0" dirty="0"/>
              <a:t> vaccines have been shown to be safe in thousands of recipients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Probably not as effective in myeloma patients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No reason to think less safe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Hold off?: </a:t>
            </a:r>
          </a:p>
          <a:p>
            <a:pPr lvl="2">
              <a:lnSpc>
                <a:spcPct val="80000"/>
              </a:lnSpc>
            </a:pPr>
            <a:r>
              <a:rPr lang="en-US" altLang="en-US" kern="0" dirty="0"/>
              <a:t>Recent COVID infection</a:t>
            </a:r>
          </a:p>
          <a:p>
            <a:pPr lvl="2">
              <a:lnSpc>
                <a:spcPct val="80000"/>
              </a:lnSpc>
            </a:pPr>
            <a:r>
              <a:rPr lang="en-US" altLang="en-US" kern="0" dirty="0"/>
              <a:t>Profoundly immunosuppressive therapy</a:t>
            </a:r>
          </a:p>
          <a:p>
            <a:pPr>
              <a:lnSpc>
                <a:spcPct val="80000"/>
              </a:lnSpc>
            </a:pPr>
            <a:r>
              <a:rPr lang="en-US" altLang="en-US" sz="1800" kern="0" dirty="0"/>
              <a:t>Return to normal?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When case numbers are low</a:t>
            </a:r>
          </a:p>
          <a:p>
            <a:pPr lvl="1">
              <a:lnSpc>
                <a:spcPct val="80000"/>
              </a:lnSpc>
            </a:pPr>
            <a:r>
              <a:rPr lang="en-US" altLang="en-US" kern="0" dirty="0"/>
              <a:t>Maybe Summer/Fall 2021</a:t>
            </a:r>
          </a:p>
          <a:p>
            <a:pPr lvl="1">
              <a:lnSpc>
                <a:spcPct val="80000"/>
              </a:lnSpc>
            </a:pP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4062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uiExpand="1" build="p" bldLvl="2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Line 2">
            <a:extLst>
              <a:ext uri="{FF2B5EF4-FFF2-40B4-BE49-F238E27FC236}">
                <a16:creationId xmlns:a16="http://schemas.microsoft.com/office/drawing/2014/main" id="{019C18F7-7A55-45E5-99DD-C62CDC889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710803"/>
            <a:ext cx="5954" cy="3003947"/>
          </a:xfrm>
          <a:prstGeom prst="line">
            <a:avLst/>
          </a:prstGeom>
          <a:noFill/>
          <a:ln w="1905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766A1F7-CE6A-45D5-B530-4FF91FD4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25" y="15244"/>
            <a:ext cx="6696740" cy="493748"/>
          </a:xfrm>
        </p:spPr>
        <p:txBody>
          <a:bodyPr/>
          <a:lstStyle/>
          <a:p>
            <a:r>
              <a:rPr lang="en-US" altLang="en-US" sz="2100" dirty="0"/>
              <a:t>Myeloma – Treatment and Progression</a:t>
            </a:r>
            <a:endParaRPr lang="en-US" altLang="en-US" sz="1500" baseline="50000" dirty="0"/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983B1B5B-D571-4E34-BF2F-59BD97FF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52938"/>
            <a:ext cx="67437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en-US" sz="600" b="1">
                <a:solidFill>
                  <a:srgbClr val="000000"/>
                </a:solidFill>
                <a:cs typeface="Arial" panose="020B0604020202020204" pitchFamily="34" charset="0"/>
              </a:rPr>
              <a:t>1. Adapted from International Myeloma Foundation; 2001.  Reprinted with permission.</a:t>
            </a:r>
            <a:br>
              <a:rPr lang="en-US" altLang="en-US" sz="60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600" b="1">
                <a:solidFill>
                  <a:srgbClr val="000000"/>
                </a:solidFill>
                <a:cs typeface="Arial" panose="020B0604020202020204" pitchFamily="34" charset="0"/>
              </a:rPr>
              <a:t> 2. American Cancer Society. </a:t>
            </a:r>
            <a:r>
              <a:rPr lang="en-US" altLang="en-US" sz="600" b="1" i="1">
                <a:solidFill>
                  <a:srgbClr val="000000"/>
                </a:solidFill>
                <a:cs typeface="Arial" panose="020B0604020202020204" pitchFamily="34" charset="0"/>
              </a:rPr>
              <a:t>Cancer Facts &amp; Figures</a:t>
            </a:r>
            <a:r>
              <a:rPr lang="en-US" altLang="en-US" sz="600" b="1">
                <a:solidFill>
                  <a:srgbClr val="000000"/>
                </a:solidFill>
                <a:cs typeface="Arial" panose="020B0604020202020204" pitchFamily="34" charset="0"/>
              </a:rPr>
              <a:t>; 2003.   3. Millennium Pharmaceuticals, Inc., 2003. </a:t>
            </a:r>
          </a:p>
        </p:txBody>
      </p:sp>
      <p:sp>
        <p:nvSpPr>
          <p:cNvPr id="117765" name="Line 5">
            <a:extLst>
              <a:ext uri="{FF2B5EF4-FFF2-40B4-BE49-F238E27FC236}">
                <a16:creationId xmlns:a16="http://schemas.microsoft.com/office/drawing/2014/main" id="{7EC91964-A408-4962-AE3F-9F3FF3D29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600075"/>
            <a:ext cx="0" cy="3114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66" name="Line 6">
            <a:extLst>
              <a:ext uri="{FF2B5EF4-FFF2-40B4-BE49-F238E27FC236}">
                <a16:creationId xmlns:a16="http://schemas.microsoft.com/office/drawing/2014/main" id="{63A99BE2-FEF2-4661-86CE-233B6F859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6" y="3714750"/>
            <a:ext cx="554593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67" name="Line 7">
            <a:extLst>
              <a:ext uri="{FF2B5EF4-FFF2-40B4-BE49-F238E27FC236}">
                <a16:creationId xmlns:a16="http://schemas.microsoft.com/office/drawing/2014/main" id="{B31E58E5-2C89-428E-9ADE-D0D00A95D6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972" y="2164556"/>
            <a:ext cx="304800" cy="5000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66E5C473-C66C-47B1-BAE3-23636182E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560" y="960835"/>
            <a:ext cx="1491853" cy="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275" b="1">
                <a:solidFill>
                  <a:srgbClr val="000000"/>
                </a:solidFill>
                <a:cs typeface="Arial" panose="020B0604020202020204" pitchFamily="34" charset="0"/>
              </a:rPr>
              <a:t>Asymptomatic</a:t>
            </a:r>
          </a:p>
        </p:txBody>
      </p:sp>
      <p:sp>
        <p:nvSpPr>
          <p:cNvPr id="117769" name="Line 9">
            <a:extLst>
              <a:ext uri="{FF2B5EF4-FFF2-40B4-BE49-F238E27FC236}">
                <a16:creationId xmlns:a16="http://schemas.microsoft.com/office/drawing/2014/main" id="{1C85E76D-F6A6-41D6-95AD-1EC0B7185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0" y="716757"/>
            <a:ext cx="9525" cy="3331369"/>
          </a:xfrm>
          <a:prstGeom prst="line">
            <a:avLst/>
          </a:prstGeom>
          <a:noFill/>
          <a:ln w="1905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0" name="Line 10">
            <a:extLst>
              <a:ext uri="{FF2B5EF4-FFF2-40B4-BE49-F238E27FC236}">
                <a16:creationId xmlns:a16="http://schemas.microsoft.com/office/drawing/2014/main" id="{FFDB7DBD-A137-4684-832A-41AB04BE8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2943225"/>
            <a:ext cx="1219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1" name="Line 11">
            <a:extLst>
              <a:ext uri="{FF2B5EF4-FFF2-40B4-BE49-F238E27FC236}">
                <a16:creationId xmlns:a16="http://schemas.microsoft.com/office/drawing/2014/main" id="{5A7323F5-A3D4-41A4-B3CD-C356B09BB4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52775" y="1727598"/>
            <a:ext cx="606029" cy="121562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2" name="Line 12">
            <a:extLst>
              <a:ext uri="{FF2B5EF4-FFF2-40B4-BE49-F238E27FC236}">
                <a16:creationId xmlns:a16="http://schemas.microsoft.com/office/drawing/2014/main" id="{4AD01D26-421A-420C-B94A-79A179F2F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8803" y="1704975"/>
            <a:ext cx="308372" cy="95964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3" name="Line 13">
            <a:extLst>
              <a:ext uri="{FF2B5EF4-FFF2-40B4-BE49-F238E27FC236}">
                <a16:creationId xmlns:a16="http://schemas.microsoft.com/office/drawing/2014/main" id="{162E9A34-8581-4BDF-947C-32CD43651A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032" y="2657475"/>
            <a:ext cx="30361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4" name="Line 14">
            <a:extLst>
              <a:ext uri="{FF2B5EF4-FFF2-40B4-BE49-F238E27FC236}">
                <a16:creationId xmlns:a16="http://schemas.microsoft.com/office/drawing/2014/main" id="{A7FB5858-C4A9-4CCE-8933-78B73679E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2772" y="2164556"/>
            <a:ext cx="152400" cy="333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5" name="Line 15">
            <a:extLst>
              <a:ext uri="{FF2B5EF4-FFF2-40B4-BE49-F238E27FC236}">
                <a16:creationId xmlns:a16="http://schemas.microsoft.com/office/drawing/2014/main" id="{CCC26012-1DD2-4100-8ACC-B481E36AB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8028" y="2497931"/>
            <a:ext cx="21312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6" name="Line 16">
            <a:extLst>
              <a:ext uri="{FF2B5EF4-FFF2-40B4-BE49-F238E27FC236}">
                <a16:creationId xmlns:a16="http://schemas.microsoft.com/office/drawing/2014/main" id="{843149F5-0349-4A26-B8C0-973B54D7E3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3569" y="1475184"/>
            <a:ext cx="445295" cy="10193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7" name="Line 17">
            <a:extLst>
              <a:ext uri="{FF2B5EF4-FFF2-40B4-BE49-F238E27FC236}">
                <a16:creationId xmlns:a16="http://schemas.microsoft.com/office/drawing/2014/main" id="{984A8E15-7A83-48B8-8A9B-2A4BB1474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8863" y="1453753"/>
            <a:ext cx="277416" cy="585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8" name="Line 18">
            <a:extLst>
              <a:ext uri="{FF2B5EF4-FFF2-40B4-BE49-F238E27FC236}">
                <a16:creationId xmlns:a16="http://schemas.microsoft.com/office/drawing/2014/main" id="{CC474F5E-EB9D-4F22-9889-5BE1A45884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6755" y="595311"/>
            <a:ext cx="756046" cy="14442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79" name="Line 19">
            <a:extLst>
              <a:ext uri="{FF2B5EF4-FFF2-40B4-BE49-F238E27FC236}">
                <a16:creationId xmlns:a16="http://schemas.microsoft.com/office/drawing/2014/main" id="{CD41E31A-BF9F-49D4-B73C-26E563A25DD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60935" y="901304"/>
            <a:ext cx="172640" cy="11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80" name="Line 20">
            <a:extLst>
              <a:ext uri="{FF2B5EF4-FFF2-40B4-BE49-F238E27FC236}">
                <a16:creationId xmlns:a16="http://schemas.microsoft.com/office/drawing/2014/main" id="{B814C601-72F5-484A-9316-D3732389A2C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14500" y="1993106"/>
            <a:ext cx="219075" cy="119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81" name="Line 21">
            <a:extLst>
              <a:ext uri="{FF2B5EF4-FFF2-40B4-BE49-F238E27FC236}">
                <a16:creationId xmlns:a16="http://schemas.microsoft.com/office/drawing/2014/main" id="{B3715E6A-EC53-4812-911F-51186E7EA47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760935" y="2942035"/>
            <a:ext cx="172640" cy="119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82" name="Text Box 22">
            <a:extLst>
              <a:ext uri="{FF2B5EF4-FFF2-40B4-BE49-F238E27FC236}">
                <a16:creationId xmlns:a16="http://schemas.microsoft.com/office/drawing/2014/main" id="{88F2D649-946A-4BD5-BC6F-F7D640B2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178" y="2831307"/>
            <a:ext cx="423863" cy="24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117783" name="Rectangle 23">
            <a:extLst>
              <a:ext uri="{FF2B5EF4-FFF2-40B4-BE49-F238E27FC236}">
                <a16:creationId xmlns:a16="http://schemas.microsoft.com/office/drawing/2014/main" id="{9BC10E69-69EA-443E-9216-E2B7EE83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229" y="1908573"/>
            <a:ext cx="335348" cy="24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7784" name="Rectangle 24">
            <a:extLst>
              <a:ext uri="{FF2B5EF4-FFF2-40B4-BE49-F238E27FC236}">
                <a16:creationId xmlns:a16="http://schemas.microsoft.com/office/drawing/2014/main" id="{FD687DC5-C8F7-42D9-AAE1-963A04B6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172" y="795338"/>
            <a:ext cx="410690" cy="24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17785" name="Text Box 25">
            <a:extLst>
              <a:ext uri="{FF2B5EF4-FFF2-40B4-BE49-F238E27FC236}">
                <a16:creationId xmlns:a16="http://schemas.microsoft.com/office/drawing/2014/main" id="{2E3E55CA-6D94-40BF-8622-3B5E6EF03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1" y="2153841"/>
            <a:ext cx="1117997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000000"/>
                </a:solidFill>
                <a:cs typeface="Arial" panose="020B0604020202020204" pitchFamily="34" charset="0"/>
              </a:rPr>
              <a:t>Refractory Relapse </a:t>
            </a:r>
          </a:p>
        </p:txBody>
      </p:sp>
      <p:sp>
        <p:nvSpPr>
          <p:cNvPr id="117786" name="Text Box 26">
            <a:extLst>
              <a:ext uri="{FF2B5EF4-FFF2-40B4-BE49-F238E27FC236}">
                <a16:creationId xmlns:a16="http://schemas.microsoft.com/office/drawing/2014/main" id="{C6F54134-37E7-4DBC-83EB-4CE81F5FF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769394"/>
            <a:ext cx="863204" cy="2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endParaRPr lang="en-US" altLang="en-US" sz="135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787" name="Text Box 27">
            <a:extLst>
              <a:ext uri="{FF2B5EF4-FFF2-40B4-BE49-F238E27FC236}">
                <a16:creationId xmlns:a16="http://schemas.microsoft.com/office/drawing/2014/main" id="{3097778C-106C-4C29-87D2-087FAFAAD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773" y="2386013"/>
            <a:ext cx="1168003" cy="55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MGUS or Smoldering</a:t>
            </a:r>
            <a:b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Myeloma</a:t>
            </a:r>
          </a:p>
        </p:txBody>
      </p:sp>
      <p:sp>
        <p:nvSpPr>
          <p:cNvPr id="117788" name="Text Box 28">
            <a:extLst>
              <a:ext uri="{FF2B5EF4-FFF2-40B4-BE49-F238E27FC236}">
                <a16:creationId xmlns:a16="http://schemas.microsoft.com/office/drawing/2014/main" id="{6B97300B-C950-4C6B-A9E2-BEB68AE99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70" y="1312069"/>
            <a:ext cx="1031074" cy="4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Active Myeloma</a:t>
            </a:r>
            <a:endParaRPr lang="en-US" alt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789" name="Text Box 29">
            <a:extLst>
              <a:ext uri="{FF2B5EF4-FFF2-40B4-BE49-F238E27FC236}">
                <a16:creationId xmlns:a16="http://schemas.microsoft.com/office/drawing/2014/main" id="{AFBD9EAE-D0DA-4840-A390-E5795144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691" y="2815829"/>
            <a:ext cx="894159" cy="3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Plateau Remission</a:t>
            </a:r>
          </a:p>
        </p:txBody>
      </p:sp>
      <p:sp>
        <p:nvSpPr>
          <p:cNvPr id="117790" name="Text Box 30">
            <a:extLst>
              <a:ext uri="{FF2B5EF4-FFF2-40B4-BE49-F238E27FC236}">
                <a16:creationId xmlns:a16="http://schemas.microsoft.com/office/drawing/2014/main" id="{C90C8A6A-886B-4728-871E-EA0C9B22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497" y="959644"/>
            <a:ext cx="1366838" cy="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275" b="1">
                <a:solidFill>
                  <a:srgbClr val="000000"/>
                </a:solidFill>
                <a:cs typeface="Arial" panose="020B0604020202020204" pitchFamily="34" charset="0"/>
              </a:rPr>
              <a:t>Symptomatic</a:t>
            </a:r>
          </a:p>
        </p:txBody>
      </p:sp>
      <p:sp>
        <p:nvSpPr>
          <p:cNvPr id="117791" name="Text Box 31">
            <a:extLst>
              <a:ext uri="{FF2B5EF4-FFF2-40B4-BE49-F238E27FC236}">
                <a16:creationId xmlns:a16="http://schemas.microsoft.com/office/drawing/2014/main" id="{20247B66-88F5-46CF-86E3-A96E506A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69" y="1775222"/>
            <a:ext cx="885825" cy="26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200" b="1">
                <a:solidFill>
                  <a:srgbClr val="000000"/>
                </a:solidFill>
                <a:cs typeface="Arial" panose="020B0604020202020204" pitchFamily="34" charset="0"/>
              </a:rPr>
              <a:t>Relapse</a:t>
            </a:r>
          </a:p>
        </p:txBody>
      </p:sp>
      <p:sp>
        <p:nvSpPr>
          <p:cNvPr id="117792" name="Text Box 32">
            <a:extLst>
              <a:ext uri="{FF2B5EF4-FFF2-40B4-BE49-F238E27FC236}">
                <a16:creationId xmlns:a16="http://schemas.microsoft.com/office/drawing/2014/main" id="{17B6D371-00E0-4EA6-8AA8-D021B00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067" y="3255169"/>
            <a:ext cx="1059656" cy="3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endParaRPr lang="en-US" altLang="en-US" sz="105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r>
              <a:rPr lang="en-US" altLang="en-US" sz="1050" b="1">
                <a:solidFill>
                  <a:srgbClr val="000099"/>
                </a:solidFill>
                <a:cs typeface="Arial" panose="020B0604020202020204" pitchFamily="34" charset="0"/>
              </a:rPr>
              <a:t>Therapy</a:t>
            </a:r>
          </a:p>
        </p:txBody>
      </p:sp>
      <p:sp>
        <p:nvSpPr>
          <p:cNvPr id="117793" name="Line 33">
            <a:extLst>
              <a:ext uri="{FF2B5EF4-FFF2-40B4-BE49-F238E27FC236}">
                <a16:creationId xmlns:a16="http://schemas.microsoft.com/office/drawing/2014/main" id="{85E55F61-C06F-4055-AF63-F79AE7357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2775" y="3714750"/>
            <a:ext cx="0" cy="500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94" name="Line 34">
            <a:extLst>
              <a:ext uri="{FF2B5EF4-FFF2-40B4-BE49-F238E27FC236}">
                <a16:creationId xmlns:a16="http://schemas.microsoft.com/office/drawing/2014/main" id="{ADF5842C-CE41-4693-8B22-F4B4854ED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4466" y="3714750"/>
            <a:ext cx="0" cy="5000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95" name="Line 35">
            <a:extLst>
              <a:ext uri="{FF2B5EF4-FFF2-40B4-BE49-F238E27FC236}">
                <a16:creationId xmlns:a16="http://schemas.microsoft.com/office/drawing/2014/main" id="{B733B829-9D04-42D8-919A-BECDD183E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3896916"/>
            <a:ext cx="86320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96" name="Line 36">
            <a:extLst>
              <a:ext uri="{FF2B5EF4-FFF2-40B4-BE49-F238E27FC236}">
                <a16:creationId xmlns:a16="http://schemas.microsoft.com/office/drawing/2014/main" id="{ACF44760-F9A7-4A33-BEE9-8934A7ECF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6" y="3896916"/>
            <a:ext cx="205025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797" name="Text Box 37">
            <a:extLst>
              <a:ext uri="{FF2B5EF4-FFF2-40B4-BE49-F238E27FC236}">
                <a16:creationId xmlns:a16="http://schemas.microsoft.com/office/drawing/2014/main" id="{D3AE24C0-73FD-4103-8E1D-335AF3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373" y="3829050"/>
            <a:ext cx="964406" cy="24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~60,000</a:t>
            </a:r>
          </a:p>
        </p:txBody>
      </p:sp>
      <p:sp>
        <p:nvSpPr>
          <p:cNvPr id="117798" name="Text Box 38">
            <a:extLst>
              <a:ext uri="{FF2B5EF4-FFF2-40B4-BE49-F238E27FC236}">
                <a16:creationId xmlns:a16="http://schemas.microsoft.com/office/drawing/2014/main" id="{3E1FBA80-6EAA-4CF0-A72D-B50DA378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69519"/>
            <a:ext cx="914400" cy="56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~20,000</a:t>
            </a:r>
          </a:p>
          <a:p>
            <a:pPr algn="ctr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 New cases in U.S.</a:t>
            </a:r>
            <a:endParaRPr lang="en-US" altLang="en-US" sz="1050" b="1" baseline="30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799" name="Text Box 39">
            <a:extLst>
              <a:ext uri="{FF2B5EF4-FFF2-40B4-BE49-F238E27FC236}">
                <a16:creationId xmlns:a16="http://schemas.microsoft.com/office/drawing/2014/main" id="{ED25B59E-84D8-42EA-A13E-98E4DEA31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035" y="3802856"/>
            <a:ext cx="867965" cy="70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1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~11,000 Annual deaths in U.S.</a:t>
            </a:r>
            <a:endParaRPr lang="en-US" altLang="en-US" sz="1050" b="1" baseline="30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800" name="Text Box 40">
            <a:extLst>
              <a:ext uri="{FF2B5EF4-FFF2-40B4-BE49-F238E27FC236}">
                <a16:creationId xmlns:a16="http://schemas.microsoft.com/office/drawing/2014/main" id="{1C5B1D50-B324-4D70-93CD-BEFB21A65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3985023"/>
            <a:ext cx="2284810" cy="22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900" b="1">
                <a:solidFill>
                  <a:srgbClr val="000000"/>
                </a:solidFill>
                <a:cs typeface="Arial" panose="020B0604020202020204" pitchFamily="34" charset="0"/>
              </a:rPr>
              <a:t>Annual patients in the U.S.</a:t>
            </a:r>
            <a:r>
              <a:rPr lang="en-US" altLang="en-US" sz="900" b="1" baseline="300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7801" name="Text Box 41">
            <a:extLst>
              <a:ext uri="{FF2B5EF4-FFF2-40B4-BE49-F238E27FC236}">
                <a16:creationId xmlns:a16="http://schemas.microsoft.com/office/drawing/2014/main" id="{58B1822A-C608-4903-A16D-2003BA70612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28042" y="1984489"/>
            <a:ext cx="1645444" cy="24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altLang="en-US" sz="1050" b="1">
                <a:solidFill>
                  <a:srgbClr val="000000"/>
                </a:solidFill>
                <a:cs typeface="Arial" panose="020B0604020202020204" pitchFamily="34" charset="0"/>
              </a:rPr>
              <a:t>M Protein (g/l)</a:t>
            </a:r>
            <a:endParaRPr lang="en-US" altLang="en-US" sz="9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802" name="Line 42">
            <a:extLst>
              <a:ext uri="{FF2B5EF4-FFF2-40B4-BE49-F238E27FC236}">
                <a16:creationId xmlns:a16="http://schemas.microsoft.com/office/drawing/2014/main" id="{977FADD9-6DA0-43D0-B477-702884A98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2657475"/>
            <a:ext cx="30361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803" name="Line 43">
            <a:extLst>
              <a:ext uri="{FF2B5EF4-FFF2-40B4-BE49-F238E27FC236}">
                <a16:creationId xmlns:a16="http://schemas.microsoft.com/office/drawing/2014/main" id="{71180F45-0E26-4A7A-8D4A-73D33BA7285E}"/>
              </a:ext>
            </a:extLst>
          </p:cNvPr>
          <p:cNvSpPr>
            <a:spLocks noChangeShapeType="1"/>
          </p:cNvSpPr>
          <p:nvPr/>
        </p:nvSpPr>
        <p:spPr bwMode="auto">
          <a:xfrm rot="1518388">
            <a:off x="4370785" y="2483644"/>
            <a:ext cx="0" cy="320279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7804" name="Line 44">
            <a:extLst>
              <a:ext uri="{FF2B5EF4-FFF2-40B4-BE49-F238E27FC236}">
                <a16:creationId xmlns:a16="http://schemas.microsoft.com/office/drawing/2014/main" id="{D9073F1C-94FC-471C-A59E-C5B7D5DB4C5C}"/>
              </a:ext>
            </a:extLst>
          </p:cNvPr>
          <p:cNvSpPr>
            <a:spLocks noChangeShapeType="1"/>
          </p:cNvSpPr>
          <p:nvPr/>
        </p:nvSpPr>
        <p:spPr bwMode="auto">
          <a:xfrm rot="1518388">
            <a:off x="4442222" y="2483644"/>
            <a:ext cx="0" cy="320279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7805" name="Line 45">
            <a:extLst>
              <a:ext uri="{FF2B5EF4-FFF2-40B4-BE49-F238E27FC236}">
                <a16:creationId xmlns:a16="http://schemas.microsoft.com/office/drawing/2014/main" id="{6E5A2448-4B41-4229-B5B2-21D34DF0A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3063" y="2497931"/>
            <a:ext cx="2667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806" name="Line 46">
            <a:extLst>
              <a:ext uri="{FF2B5EF4-FFF2-40B4-BE49-F238E27FC236}">
                <a16:creationId xmlns:a16="http://schemas.microsoft.com/office/drawing/2014/main" id="{25E245C0-09D9-4087-A4EE-AEE83C05681C}"/>
              </a:ext>
            </a:extLst>
          </p:cNvPr>
          <p:cNvSpPr>
            <a:spLocks noChangeShapeType="1"/>
          </p:cNvSpPr>
          <p:nvPr/>
        </p:nvSpPr>
        <p:spPr bwMode="auto">
          <a:xfrm rot="1518388">
            <a:off x="5398294" y="2368154"/>
            <a:ext cx="0" cy="25360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7807" name="Line 47">
            <a:extLst>
              <a:ext uri="{FF2B5EF4-FFF2-40B4-BE49-F238E27FC236}">
                <a16:creationId xmlns:a16="http://schemas.microsoft.com/office/drawing/2014/main" id="{FEF6AFF0-48FE-492D-A17D-1B3CD9342631}"/>
              </a:ext>
            </a:extLst>
          </p:cNvPr>
          <p:cNvSpPr>
            <a:spLocks noChangeShapeType="1"/>
          </p:cNvSpPr>
          <p:nvPr/>
        </p:nvSpPr>
        <p:spPr bwMode="auto">
          <a:xfrm rot="1518388">
            <a:off x="5469731" y="2368154"/>
            <a:ext cx="0" cy="25360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17808" name="Text Box 48">
            <a:extLst>
              <a:ext uri="{FF2B5EF4-FFF2-40B4-BE49-F238E27FC236}">
                <a16:creationId xmlns:a16="http://schemas.microsoft.com/office/drawing/2014/main" id="{4C253EA5-8756-4105-B43C-3F162EFBB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517" y="3255169"/>
            <a:ext cx="1059656" cy="3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endParaRPr lang="en-US" altLang="en-US" sz="105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r>
              <a:rPr lang="en-US" altLang="en-US" sz="1050" b="1">
                <a:solidFill>
                  <a:srgbClr val="000099"/>
                </a:solidFill>
                <a:cs typeface="Arial" panose="020B0604020202020204" pitchFamily="34" charset="0"/>
              </a:rPr>
              <a:t>Therapy</a:t>
            </a:r>
          </a:p>
        </p:txBody>
      </p:sp>
      <p:sp>
        <p:nvSpPr>
          <p:cNvPr id="117809" name="Text Box 49">
            <a:extLst>
              <a:ext uri="{FF2B5EF4-FFF2-40B4-BE49-F238E27FC236}">
                <a16:creationId xmlns:a16="http://schemas.microsoft.com/office/drawing/2014/main" id="{6D6B77C6-C08D-4C98-8C52-051A54723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3255169"/>
            <a:ext cx="1059656" cy="3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endParaRPr lang="en-US" altLang="en-US" sz="105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30000"/>
              </a:spcBef>
            </a:pPr>
            <a:r>
              <a:rPr lang="en-US" altLang="en-US" sz="1050" b="1">
                <a:solidFill>
                  <a:srgbClr val="000099"/>
                </a:solidFill>
                <a:cs typeface="Arial" panose="020B0604020202020204" pitchFamily="34" charset="0"/>
              </a:rPr>
              <a:t>Therapy</a:t>
            </a:r>
          </a:p>
        </p:txBody>
      </p:sp>
      <p:sp>
        <p:nvSpPr>
          <p:cNvPr id="117810" name="Line 50">
            <a:extLst>
              <a:ext uri="{FF2B5EF4-FFF2-40B4-BE49-F238E27FC236}">
                <a16:creationId xmlns:a16="http://schemas.microsoft.com/office/drawing/2014/main" id="{371C8759-EF15-4EA2-A966-28BA31414B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2850" y="1920479"/>
            <a:ext cx="0" cy="138112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811" name="Line 51">
            <a:extLst>
              <a:ext uri="{FF2B5EF4-FFF2-40B4-BE49-F238E27FC236}">
                <a16:creationId xmlns:a16="http://schemas.microsoft.com/office/drawing/2014/main" id="{114B5CD9-7DB6-4DC0-A430-DFD79A12299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42435" y="1865710"/>
            <a:ext cx="0" cy="144780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117812" name="Line 52">
            <a:extLst>
              <a:ext uri="{FF2B5EF4-FFF2-40B4-BE49-F238E27FC236}">
                <a16:creationId xmlns:a16="http://schemas.microsoft.com/office/drawing/2014/main" id="{D8167A92-9D05-40BF-99B8-9E05E790AD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0866" y="2331244"/>
            <a:ext cx="0" cy="979885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OttRj8SVjzKgZw7Is8sA"/>
</p:tagLst>
</file>

<file path=ppt/theme/theme1.xml><?xml version="1.0" encoding="utf-8"?>
<a:theme xmlns:a="http://schemas.openxmlformats.org/drawingml/2006/main" name="Perelman-School-of-Medicine-Template AG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Perelman School of Medicine Template 201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erelman School of Medicine Template 201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elman School of Medicine Template 2011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elman School of Medicine Template 2011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MMNG 10Feb2018" id="{1EB21E52-7EE1-104C-8CF5-7E4CA721B117}" vid="{44E87083-FD72-D24D-A66E-20A6AD4D0049}"/>
    </a:ext>
  </a:extLst>
</a:theme>
</file>

<file path=ppt/theme/theme2.xml><?xml version="1.0" encoding="utf-8"?>
<a:theme xmlns:a="http://schemas.openxmlformats.org/drawingml/2006/main" name="ACC slide template - widescreen">
  <a:themeElements>
    <a:clrScheme name="Custom 1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97D"/>
      </a:accent1>
      <a:accent2>
        <a:srgbClr val="EF642D"/>
      </a:accent2>
      <a:accent3>
        <a:srgbClr val="BED745"/>
      </a:accent3>
      <a:accent4>
        <a:srgbClr val="6E757B"/>
      </a:accent4>
      <a:accent5>
        <a:srgbClr val="8064A2"/>
      </a:accent5>
      <a:accent6>
        <a:srgbClr val="4BACC6"/>
      </a:accent6>
      <a:hlink>
        <a:srgbClr val="EF642D"/>
      </a:hlink>
      <a:folHlink>
        <a:srgbClr val="EF64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497D"/>
      </a:accent1>
      <a:accent2>
        <a:srgbClr val="EF642D"/>
      </a:accent2>
      <a:accent3>
        <a:srgbClr val="BED745"/>
      </a:accent3>
      <a:accent4>
        <a:srgbClr val="6E757B"/>
      </a:accent4>
      <a:accent5>
        <a:srgbClr val="8064A2"/>
      </a:accent5>
      <a:accent6>
        <a:srgbClr val="4BACC6"/>
      </a:accent6>
      <a:hlink>
        <a:srgbClr val="EF642D"/>
      </a:hlink>
      <a:folHlink>
        <a:srgbClr val="EF64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enn Medicine Template 2009">
  <a:themeElements>
    <a:clrScheme name="Penn 2018 Color Palette">
      <a:dk1>
        <a:srgbClr val="002243"/>
      </a:dk1>
      <a:lt1>
        <a:srgbClr val="FFFFFF"/>
      </a:lt1>
      <a:dk2>
        <a:srgbClr val="800000"/>
      </a:dk2>
      <a:lt2>
        <a:srgbClr val="B4B5B4"/>
      </a:lt2>
      <a:accent1>
        <a:srgbClr val="326B8B"/>
      </a:accent1>
      <a:accent2>
        <a:srgbClr val="64A4D6"/>
      </a:accent2>
      <a:accent3>
        <a:srgbClr val="022D75"/>
      </a:accent3>
      <a:accent4>
        <a:srgbClr val="C4CE41"/>
      </a:accent4>
      <a:accent5>
        <a:srgbClr val="D75539"/>
      </a:accent5>
      <a:accent6>
        <a:srgbClr val="F7BA01"/>
      </a:accent6>
      <a:hlink>
        <a:srgbClr val="022D75"/>
      </a:hlink>
      <a:folHlink>
        <a:srgbClr val="7F0D00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algn="l">
          <a:defRPr sz="14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Perelman-School-of-Medicine-Template AG</Template>
  <TotalTime>7425</TotalTime>
  <Pages>32</Pages>
  <Words>2303</Words>
  <Application>Microsoft Office PowerPoint</Application>
  <PresentationFormat>On-screen Show (16:9)</PresentationFormat>
  <Paragraphs>571</Paragraphs>
  <Slides>36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AppleColorEmoji</vt:lpstr>
      <vt:lpstr>Arial</vt:lpstr>
      <vt:lpstr>Arial Nova Light</vt:lpstr>
      <vt:lpstr>Calibri</vt:lpstr>
      <vt:lpstr>Calibri Light</vt:lpstr>
      <vt:lpstr>Franklin Gothic Book</vt:lpstr>
      <vt:lpstr>Lucida Grande</vt:lpstr>
      <vt:lpstr>Wingdings</vt:lpstr>
      <vt:lpstr>Perelman-School-of-Medicine-Template AG</vt:lpstr>
      <vt:lpstr>ACC slide template - widescreen</vt:lpstr>
      <vt:lpstr>3_Custom Design</vt:lpstr>
      <vt:lpstr>2_Custom Design</vt:lpstr>
      <vt:lpstr>Penn Medicine Template 2009</vt:lpstr>
      <vt:lpstr>Prism 6</vt:lpstr>
      <vt:lpstr>think-cell Slide</vt:lpstr>
      <vt:lpstr>Advances in myeloma therapy</vt:lpstr>
      <vt:lpstr>Disclosures</vt:lpstr>
      <vt:lpstr>Topics</vt:lpstr>
      <vt:lpstr>Overview of myeloma and therapy</vt:lpstr>
      <vt:lpstr>Myeloma = Cancer of malignant plasma cells</vt:lpstr>
      <vt:lpstr>Multiple Myeloma – Clinical Features</vt:lpstr>
      <vt:lpstr>Management of Disease Symptoms</vt:lpstr>
      <vt:lpstr>COVID-19 recommendations for myeloma patients</vt:lpstr>
      <vt:lpstr>Myeloma – Treatment and Progression</vt:lpstr>
      <vt:lpstr>PowerPoint Presentation</vt:lpstr>
      <vt:lpstr>Initial therapy paradigm</vt:lpstr>
      <vt:lpstr>Therapy for relapsed myeloma</vt:lpstr>
      <vt:lpstr>Doublet Triplet therapies for myeloma</vt:lpstr>
      <vt:lpstr>Choosing wisely – triplets for relapsed myeloma</vt:lpstr>
      <vt:lpstr>Recent advances in myeloma therapy</vt:lpstr>
      <vt:lpstr>subcutaneous daratumumab (Darzalex Faspro)</vt:lpstr>
      <vt:lpstr>isatuximab (Sarclissa)</vt:lpstr>
      <vt:lpstr>Belantamab mafodotin (BLENREP, GSK2857916)</vt:lpstr>
      <vt:lpstr>Belantamab: eye problems and practical considerations</vt:lpstr>
      <vt:lpstr>Belantamab: Penn experience and practice </vt:lpstr>
      <vt:lpstr>Selinexor (Xpovio)</vt:lpstr>
      <vt:lpstr>Venetoclax (Venclexta)</vt:lpstr>
      <vt:lpstr>Experimental therapies for myeloma</vt:lpstr>
      <vt:lpstr> Why do multiple myeloma cells still grow and survive if the immune system is ready to attack?</vt:lpstr>
      <vt:lpstr>Types of Immunotherapy</vt:lpstr>
      <vt:lpstr>Types of Antibodies</vt:lpstr>
      <vt:lpstr>Bringing Together T Cells and Myeloma Cells With BiTEs</vt:lpstr>
      <vt:lpstr>Immunotherapy strategies for myeloma – CAR T cells</vt:lpstr>
      <vt:lpstr>CAR T-Cell Therapy</vt:lpstr>
      <vt:lpstr>Main Adverse Events of CAR T-Cell Therapy</vt:lpstr>
      <vt:lpstr>CAR T-Cell Therapy  Future Directions</vt:lpstr>
      <vt:lpstr>Summary: Immunotherapy</vt:lpstr>
      <vt:lpstr>TAK-573</vt:lpstr>
      <vt:lpstr>Tasquinimod  </vt:lpstr>
      <vt:lpstr>Trials at Penn</vt:lpstr>
      <vt:lpstr>Penn’s Myeloma Program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Myeloma Update  PMMNG | 10 Feb 2018</dc:title>
  <dc:subject> </dc:subject>
  <dc:creator>Garfall, Alfred</dc:creator>
  <cp:keywords/>
  <dc:description/>
  <cp:lastModifiedBy>Dan Vogl</cp:lastModifiedBy>
  <cp:revision>29</cp:revision>
  <cp:lastPrinted>2003-06-10T14:31:25Z</cp:lastPrinted>
  <dcterms:created xsi:type="dcterms:W3CDTF">2018-02-10T18:11:03Z</dcterms:created>
  <dcterms:modified xsi:type="dcterms:W3CDTF">2021-02-13T21:39:47Z</dcterms:modified>
</cp:coreProperties>
</file>