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92" r:id="rId2"/>
    <p:sldId id="293" r:id="rId3"/>
    <p:sldId id="276" r:id="rId4"/>
    <p:sldId id="277" r:id="rId5"/>
    <p:sldId id="290" r:id="rId6"/>
    <p:sldId id="284" r:id="rId7"/>
    <p:sldId id="294" r:id="rId8"/>
    <p:sldId id="295" r:id="rId9"/>
    <p:sldId id="296" r:id="rId10"/>
    <p:sldId id="297" r:id="rId11"/>
    <p:sldId id="278" r:id="rId12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224">
          <p15:clr>
            <a:srgbClr val="A4A3A4"/>
          </p15:clr>
        </p15:guide>
        <p15:guide id="3" pos="2880">
          <p15:clr>
            <a:srgbClr val="A4A3A4"/>
          </p15:clr>
        </p15:guide>
        <p15:guide id="4" pos="9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Quinn Young" initials="AQY" lastIdx="2" clrIdx="0">
    <p:extLst/>
  </p:cmAuthor>
  <p:cmAuthor id="2" name="LaTemple, Denise" initials="dlatemple" lastIdx="3" clrIdx="1"/>
  <p:cmAuthor id="3" name="Tenaglia, Karen" initials="ktenaglia" lastIdx="2" clrIdx="2"/>
  <p:cmAuthor id="4" name="jss" initials="jss" lastIdx="14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F9E"/>
    <a:srgbClr val="B72F3F"/>
    <a:srgbClr val="B6D4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4863" autoAdjust="0"/>
    <p:restoredTop sz="97135" autoAdjust="0"/>
  </p:normalViewPr>
  <p:slideViewPr>
    <p:cSldViewPr showGuides="1">
      <p:cViewPr varScale="1">
        <p:scale>
          <a:sx n="130" d="100"/>
          <a:sy n="130" d="100"/>
        </p:scale>
        <p:origin x="-1400" y="-96"/>
      </p:cViewPr>
      <p:guideLst>
        <p:guide orient="horz" pos="2160"/>
        <p:guide orient="horz" pos="4224"/>
        <p:guide pos="2880"/>
        <p:guide pos="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616"/>
    </p:cViewPr>
  </p:sorterViewPr>
  <p:notesViewPr>
    <p:cSldViewPr>
      <p:cViewPr varScale="1">
        <p:scale>
          <a:sx n="116" d="100"/>
          <a:sy n="116" d="100"/>
        </p:scale>
        <p:origin x="-1164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r>
              <a:rPr lang="en-US" dirty="0" smtClean="0"/>
              <a:t>MMRF Patient Summit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r>
              <a:rPr lang="en-US" dirty="0" smtClean="0"/>
              <a:t>Hackensack 10/1/16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5E98A3E-7B2E-4113-B866-3C8B7ABC3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3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41179FA2-E547-4AFE-A0A0-39706ED2E72D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ECA18932-933C-449D-984C-C1F15FCAA6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2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53FC-BCB3-4ADD-B0D9-8DD896CC9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8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53FC-BCB3-4ADD-B0D9-8DD896CC9B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94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53FC-BCB3-4ADD-B0D9-8DD896CC9B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88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6931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24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1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4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22684 MMRF PowerPoint V2_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466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88" y="313765"/>
            <a:ext cx="5449824" cy="774013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solidFill>
                  <a:schemeClr val="bg1"/>
                </a:solidFill>
                <a:latin typeface="Oswald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02064" y="6356350"/>
            <a:ext cx="568902" cy="365125"/>
          </a:xfrm>
          <a:prstGeom prst="rect">
            <a:avLst/>
          </a:prstGeom>
        </p:spPr>
        <p:txBody>
          <a:bodyPr/>
          <a:lstStyle>
            <a:lvl1pPr>
              <a:defRPr sz="1000" b="0">
                <a:latin typeface="Oswald Light"/>
              </a:defRPr>
            </a:lvl1pPr>
          </a:lstStyle>
          <a:p>
            <a:fld id="{5CCE256C-6CD1-4019-886C-820B2DB8DA7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66420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rgbClr val="6B053D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122174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84225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7550" y="539855"/>
            <a:ext cx="4766179" cy="779463"/>
          </a:xfrm>
          <a:prstGeom prst="rect">
            <a:avLst/>
          </a:prstGeom>
        </p:spPr>
        <p:txBody>
          <a:bodyPr anchor="ctr"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201613" y="6356350"/>
            <a:ext cx="569912" cy="36512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A28991"/>
                </a:solidFill>
                <a:latin typeface="Oswald Ligh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2C84692-8A1B-984B-A14F-474393D0D22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92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92608" y="1842258"/>
            <a:ext cx="8650224" cy="85039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17550" y="539855"/>
            <a:ext cx="4766179" cy="779463"/>
          </a:xfrm>
          <a:prstGeom prst="rect">
            <a:avLst/>
          </a:prstGeom>
        </p:spPr>
        <p:txBody>
          <a:bodyPr anchor="ctr"/>
          <a:lstStyle>
            <a:lvl1pPr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201613" y="6356350"/>
            <a:ext cx="569912" cy="365125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A28991"/>
                </a:solidFill>
                <a:latin typeface="Oswald Light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9pPr>
          </a:lstStyle>
          <a:p>
            <a:pPr>
              <a:defRPr/>
            </a:pPr>
            <a:fld id="{C2C84692-8A1B-984B-A14F-474393D0D22C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92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2684 MMRF PowerPoint V2_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07570" y="362442"/>
            <a:ext cx="5453743" cy="705596"/>
          </a:xfrm>
          <a:prstGeom prst="rect">
            <a:avLst/>
          </a:prstGeom>
        </p:spPr>
        <p:txBody>
          <a:bodyPr vert="horz" anchor="ctr"/>
          <a:lstStyle>
            <a:lvl1pPr algn="l">
              <a:defRPr sz="2800" b="0" i="0">
                <a:solidFill>
                  <a:schemeClr val="tx1"/>
                </a:solidFill>
                <a:latin typeface="Oswald Light"/>
                <a:cs typeface="Oswald Light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387623" y="2054225"/>
            <a:ext cx="6318102" cy="4162425"/>
          </a:xfrm>
          <a:prstGeom prst="rect">
            <a:avLst/>
          </a:prstGeom>
        </p:spPr>
        <p:txBody>
          <a:bodyPr vert="horz"/>
          <a:lstStyle>
            <a:lvl1pPr>
              <a:buNone/>
              <a:defRPr b="0" i="0">
                <a:solidFill>
                  <a:schemeClr val="bg1"/>
                </a:solidFill>
                <a:latin typeface="Oswald Light"/>
                <a:cs typeface="Oswald Light"/>
              </a:defRPr>
            </a:lvl1pPr>
            <a:lvl2pPr>
              <a:buFont typeface="Arial"/>
              <a:buChar char="•"/>
              <a:defRPr b="0" i="0">
                <a:solidFill>
                  <a:schemeClr val="bg1"/>
                </a:solidFill>
                <a:latin typeface="Oswald Light"/>
                <a:cs typeface="Oswald Light"/>
              </a:defRPr>
            </a:lvl2pPr>
            <a:lvl3pPr>
              <a:buFont typeface="Lucida Grande"/>
              <a:buChar char="-"/>
              <a:defRPr b="0" i="0">
                <a:solidFill>
                  <a:schemeClr val="bg1"/>
                </a:solidFill>
                <a:latin typeface="Oswald Light"/>
                <a:cs typeface="Oswald Light"/>
              </a:defRPr>
            </a:lvl3pPr>
            <a:lvl4pPr>
              <a:buFont typeface="Arial"/>
              <a:buChar char="•"/>
              <a:defRPr b="0" i="0">
                <a:solidFill>
                  <a:schemeClr val="bg1"/>
                </a:solidFill>
                <a:latin typeface="Oswald Light"/>
                <a:cs typeface="Oswald Light"/>
              </a:defRPr>
            </a:lvl4pPr>
            <a:lvl5pPr>
              <a:buFont typeface="Courier New"/>
              <a:buChar char="o"/>
              <a:defRPr b="0" i="0">
                <a:solidFill>
                  <a:schemeClr val="bg1"/>
                </a:solidFill>
                <a:latin typeface="Oswald Light"/>
                <a:cs typeface="Oswald Light"/>
              </a:defRPr>
            </a:lvl5pPr>
          </a:lstStyle>
          <a:p>
            <a:pPr lvl="0"/>
            <a:r>
              <a:rPr lang="en-US" dirty="0" smtClean="0"/>
              <a:t>Page Content</a:t>
            </a:r>
          </a:p>
          <a:p>
            <a:pPr lvl="1"/>
            <a:r>
              <a:rPr lang="en-US" dirty="0" smtClean="0"/>
              <a:t>Bullet 1</a:t>
            </a:r>
          </a:p>
          <a:p>
            <a:pPr lvl="2"/>
            <a:r>
              <a:rPr lang="en-US" dirty="0" smtClean="0"/>
              <a:t>Bullet 2</a:t>
            </a:r>
          </a:p>
          <a:p>
            <a:pPr lvl="3"/>
            <a:r>
              <a:rPr lang="en-US" dirty="0" smtClean="0"/>
              <a:t>Bullet 3</a:t>
            </a:r>
          </a:p>
          <a:p>
            <a:pPr lvl="4"/>
            <a:r>
              <a:rPr lang="en-US" dirty="0" smtClean="0"/>
              <a:t>Bullet 4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2657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Oswald Light"/>
                <a:cs typeface="Oswald Ligh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4BE4D-A4E6-4940-A2DF-2A81D37A57EB}" type="slidenum">
              <a:rPr lang="en-US" smtClean="0">
                <a:ea typeface="ＭＳ Ｐゴシック" pitchFamily="-109" charset="-128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ea typeface="ＭＳ Ｐゴシック" pitchFamily="-10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215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833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42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02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30188" indent="-230188">
              <a:defRPr sz="2800"/>
            </a:lvl1pPr>
            <a:lvl2pPr marL="630238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30188" indent="-230188">
              <a:defRPr sz="2800"/>
            </a:lvl1pPr>
            <a:lvl2pPr marL="630238" indent="-346075"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4833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75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833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02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483312"/>
            <a:ext cx="914400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61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1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26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E2BEF17-E459-4199-B054-A8CF62278FCF}" type="datetimeFigureOut">
              <a:rPr lang="en-US" smtClean="0"/>
              <a:pPr/>
              <a:t>9/26/17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885EE7B-2DAC-4C2B-85CE-47160441F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48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8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6099046"/>
            <a:ext cx="660073" cy="60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84163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213" indent="-40005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8563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82725" indent="-284163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Crowdsourcing Initiatives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BE4BE4D-A4E6-4940-A2DF-2A81D37A57E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150" y="1395422"/>
            <a:ext cx="5912050" cy="4828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5575" y="6224043"/>
            <a:ext cx="5704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http</a:t>
            </a:r>
            <a:r>
              <a:rPr lang="en-US" dirty="0">
                <a:solidFill>
                  <a:srgbClr val="000000"/>
                </a:solidFill>
              </a:rPr>
              <a:t>://crowdsourcing.topcoder.com/myeloma_predictor </a:t>
            </a:r>
          </a:p>
        </p:txBody>
      </p:sp>
    </p:spTree>
    <p:extLst>
      <p:ext uri="{BB962C8B-B14F-4D97-AF65-F5344CB8AC3E}">
        <p14:creationId xmlns:p14="http://schemas.microsoft.com/office/powerpoint/2010/main" val="4090300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 Caregiver’s Guide to Helping Myeloma Patients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Webinar 2, </a:t>
            </a:r>
            <a:r>
              <a:rPr lang="en-US" b="1" dirty="0" smtClean="0"/>
              <a:t>1PM March </a:t>
            </a:r>
            <a:r>
              <a:rPr lang="en-US" b="1" dirty="0"/>
              <a:t>16, 2017</a:t>
            </a:r>
          </a:p>
          <a:p>
            <a:r>
              <a:rPr lang="en-US" dirty="0"/>
              <a:t>Managing the Ups and Downs of Caring for Multiple Myeloma Patients: Including Stem Cell Transplantation and Other Facets of the Treatment Journey</a:t>
            </a:r>
          </a:p>
        </p:txBody>
      </p:sp>
    </p:spTree>
    <p:extLst>
      <p:ext uri="{BB962C8B-B14F-4D97-AF65-F5344CB8AC3E}">
        <p14:creationId xmlns:p14="http://schemas.microsoft.com/office/powerpoint/2010/main" val="413676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www.theMMRF.org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Oswald Light"/>
                <a:cs typeface="Oswald Ligh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BE4BE4D-A4E6-4940-A2DF-2A81D37A57EB}" type="slidenum">
              <a:rPr lang="en-US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3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IMW 2017 New Delhi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7825"/>
            <a:ext cx="5638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MM “Achilles Heels” </a:t>
            </a:r>
          </a:p>
          <a:p>
            <a:pPr lvl="1"/>
            <a:r>
              <a:rPr lang="en-US" sz="2400" dirty="0" smtClean="0"/>
              <a:t>Cell survival</a:t>
            </a:r>
          </a:p>
          <a:p>
            <a:pPr lvl="1"/>
            <a:r>
              <a:rPr lang="en-US" sz="2400" dirty="0" smtClean="0"/>
              <a:t>Immune checkpoints</a:t>
            </a:r>
          </a:p>
          <a:p>
            <a:pPr lvl="1"/>
            <a:r>
              <a:rPr lang="en-US" sz="2400" dirty="0" smtClean="0"/>
              <a:t>Precision meds: </a:t>
            </a:r>
            <a:r>
              <a:rPr lang="en-US" sz="2400" dirty="0" err="1" smtClean="0"/>
              <a:t>venetoclax</a:t>
            </a:r>
            <a:r>
              <a:rPr lang="en-US" sz="2400" dirty="0" smtClean="0"/>
              <a:t> t(11:14)+</a:t>
            </a:r>
            <a:r>
              <a:rPr lang="en-US" sz="2400" dirty="0" err="1" smtClean="0"/>
              <a:t>overexpr</a:t>
            </a:r>
            <a:r>
              <a:rPr lang="en-US" sz="2400" dirty="0" smtClean="0"/>
              <a:t> BCL-2</a:t>
            </a:r>
          </a:p>
          <a:p>
            <a:r>
              <a:rPr lang="en-US" sz="2800" dirty="0" smtClean="0"/>
              <a:t>MRD</a:t>
            </a:r>
          </a:p>
          <a:p>
            <a:r>
              <a:rPr lang="en-US" sz="2800" dirty="0" smtClean="0"/>
              <a:t>Clinical trials:</a:t>
            </a:r>
          </a:p>
          <a:p>
            <a:pPr lvl="1"/>
            <a:r>
              <a:rPr lang="en-US" sz="2400" dirty="0" err="1" smtClean="0"/>
              <a:t>Selinexor</a:t>
            </a:r>
            <a:r>
              <a:rPr lang="en-US" sz="2400" dirty="0" smtClean="0"/>
              <a:t> in RRMM</a:t>
            </a:r>
          </a:p>
          <a:p>
            <a:pPr lvl="1"/>
            <a:r>
              <a:rPr lang="en-US" sz="2400" dirty="0" err="1" smtClean="0"/>
              <a:t>Denosumab</a:t>
            </a:r>
            <a:r>
              <a:rPr lang="en-US" sz="2400" dirty="0" smtClean="0"/>
              <a:t> vs </a:t>
            </a:r>
            <a:r>
              <a:rPr lang="en-US" sz="2400" dirty="0" err="1" smtClean="0"/>
              <a:t>Zometa</a:t>
            </a:r>
            <a:r>
              <a:rPr lang="en-US" sz="2400" dirty="0" smtClean="0"/>
              <a:t> PFS, </a:t>
            </a:r>
            <a:r>
              <a:rPr lang="en-US" sz="2400" dirty="0" err="1" smtClean="0"/>
              <a:t>tox</a:t>
            </a:r>
            <a:endParaRPr lang="en-US" sz="2400" dirty="0" smtClean="0"/>
          </a:p>
          <a:p>
            <a:pPr lvl="1"/>
            <a:r>
              <a:rPr lang="en-US" sz="2400" dirty="0" smtClean="0"/>
              <a:t>ENDEAVOR trial: </a:t>
            </a:r>
            <a:r>
              <a:rPr lang="en-US" sz="2400" dirty="0" err="1" smtClean="0"/>
              <a:t>Kd</a:t>
            </a:r>
            <a:r>
              <a:rPr lang="en-US" sz="2400" dirty="0" smtClean="0"/>
              <a:t>&gt;</a:t>
            </a:r>
            <a:r>
              <a:rPr lang="en-US" sz="2400" dirty="0" err="1" smtClean="0"/>
              <a:t>Vd</a:t>
            </a:r>
            <a:r>
              <a:rPr lang="en-US" sz="2400" dirty="0" smtClean="0"/>
              <a:t> OS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676400"/>
            <a:ext cx="2984654" cy="35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91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Supporting Patients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8543" y="3033824"/>
            <a:ext cx="1533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 Narrow" charset="0"/>
                <a:ea typeface="Arial Narrow" charset="0"/>
                <a:cs typeface="Arial Narrow" charset="0"/>
              </a:rPr>
              <a:t>Accelerator Magazine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2438400"/>
            <a:ext cx="3429000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 charset="0"/>
                <a:cs typeface="Arial Narrow" charset="0"/>
              </a:rPr>
              <a:t>Have questions about the trials or information you heard 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 charset="0"/>
                <a:cs typeface="Arial Narrow" charset="0"/>
              </a:rPr>
              <a:t>today?</a:t>
            </a:r>
          </a:p>
          <a:p>
            <a:pPr algn="ctr" defTabSz="457200" fontAlgn="base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Call </a:t>
            </a:r>
            <a:r>
              <a:rPr lang="en-US" sz="1600" b="1" dirty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our MMRF </a:t>
            </a:r>
            <a:r>
              <a:rPr lang="en-US" sz="1600" b="1" dirty="0" smtClean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nurse specialists.</a:t>
            </a:r>
            <a:endParaRPr lang="en-US" sz="1600" b="1" dirty="0">
              <a:solidFill>
                <a:srgbClr val="F79646">
                  <a:lumMod val="75000"/>
                </a:srgbClr>
              </a:solidFill>
              <a:latin typeface="+mj-lt"/>
              <a:ea typeface="Arial Narrow" charset="0"/>
              <a:cs typeface="Arial Narrow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19600" y="4495800"/>
            <a:ext cx="4440345" cy="152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b="1" dirty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Knowledge. </a:t>
            </a:r>
            <a:r>
              <a:rPr lang="en-US" sz="1500" b="1" dirty="0" smtClean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Resources. Research</a:t>
            </a:r>
            <a:r>
              <a:rPr lang="en-US" sz="1500" b="1" dirty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. Community.</a:t>
            </a:r>
          </a:p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 charset="0"/>
                <a:cs typeface="Arial Narrow" charset="0"/>
              </a:rPr>
              <a:t>Join our trusted multiple myeloma community!  Continue the conversation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 charset="0"/>
                <a:cs typeface="Arial Narrow" charset="0"/>
              </a:rPr>
              <a:t>with other </a:t>
            </a:r>
            <a:b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 charset="0"/>
                <a:cs typeface="Arial Narrow" charset="0"/>
              </a:rPr>
            </a:b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 charset="0"/>
                <a:cs typeface="Arial Narrow" charset="0"/>
              </a:rPr>
              <a:t>patients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 Narrow" charset="0"/>
                <a:cs typeface="Arial Narrow" charset="0"/>
              </a:rPr>
              <a:t>, caregivers, and experts! </a:t>
            </a:r>
          </a:p>
          <a:p>
            <a:pPr algn="ctr" defTabSz="4572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Join </a:t>
            </a:r>
            <a:r>
              <a:rPr lang="en-US" sz="1600" b="1" i="1" dirty="0" smtClean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today </a:t>
            </a:r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www.MMRFCommunityGateway.org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31877" y="1667806"/>
            <a:ext cx="2664342" cy="681497"/>
          </a:xfrm>
          <a:prstGeom prst="roundRect">
            <a:avLst>
              <a:gd name="adj" fmla="val 7285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algn="ctr">
              <a:lnSpc>
                <a:spcPct val="95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MMRF </a:t>
            </a:r>
          </a:p>
          <a:p>
            <a:pPr algn="ctr">
              <a:lnSpc>
                <a:spcPct val="95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nurse specialist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07601" y="1667806"/>
            <a:ext cx="2664342" cy="681497"/>
          </a:xfrm>
          <a:prstGeom prst="roundRect">
            <a:avLst>
              <a:gd name="adj" fmla="val 7351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45720" rtlCol="0" anchor="ctr"/>
          <a:lstStyle/>
          <a:p>
            <a:pPr lvl="0" algn="ctr">
              <a:lnSpc>
                <a:spcPct val="95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MMRF </a:t>
            </a:r>
          </a:p>
          <a:p>
            <a:pPr lvl="0" algn="ctr">
              <a:lnSpc>
                <a:spcPct val="95000"/>
              </a:lnSpc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Gateway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114800" y="1667806"/>
            <a:ext cx="0" cy="480919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3692" y="2438400"/>
            <a:ext cx="3612160" cy="200746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18096" y="3505200"/>
            <a:ext cx="3491904" cy="2590800"/>
            <a:chOff x="318096" y="3505200"/>
            <a:chExt cx="3491904" cy="2590800"/>
          </a:xfrm>
        </p:grpSpPr>
        <p:sp>
          <p:nvSpPr>
            <p:cNvPr id="20" name="Rounded Rectangle 19"/>
            <p:cNvSpPr/>
            <p:nvPr/>
          </p:nvSpPr>
          <p:spPr>
            <a:xfrm>
              <a:off x="318096" y="3505200"/>
              <a:ext cx="3491904" cy="2590800"/>
            </a:xfrm>
            <a:prstGeom prst="roundRect">
              <a:avLst>
                <a:gd name="adj" fmla="val 478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 MMRF nurse specialist can guide you through your multiple myeloma journey every step of the way. Call Monday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–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Friday, 9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cs typeface="Arial"/>
                </a:rPr>
                <a:t>–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 ET</a:t>
              </a:r>
            </a:p>
            <a:p>
              <a:pPr algn="ctr">
                <a:lnSpc>
                  <a:spcPct val="90000"/>
                </a:lnSpc>
                <a:spcBef>
                  <a:spcPts val="1800"/>
                </a:spcBef>
                <a:spcAft>
                  <a:spcPts val="1800"/>
                </a:spcAft>
              </a:pPr>
              <a:r>
                <a:rPr lang="en-US" sz="3200" b="1" dirty="0" smtClean="0">
                  <a:solidFill>
                    <a:schemeClr val="accent1"/>
                  </a:solidFill>
                </a:rPr>
                <a:t>   Call now</a:t>
              </a:r>
            </a:p>
            <a:p>
              <a:pPr algn="ctr">
                <a:lnSpc>
                  <a:spcPct val="90000"/>
                </a:lnSpc>
                <a:spcAft>
                  <a:spcPts val="1200"/>
                </a:spcAft>
              </a:pPr>
              <a:r>
                <a:rPr lang="en-US" sz="2000" b="1" dirty="0" smtClean="0">
                  <a:solidFill>
                    <a:schemeClr val="accent1"/>
                  </a:solidFill>
                </a:rPr>
                <a:t>1-866-603-MMCT(6628)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428" y="4693465"/>
              <a:ext cx="526172" cy="798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919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Clinical Trials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3962400" y="1828800"/>
            <a:ext cx="4724400" cy="4297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MMRF Myeloma Trial Finder makes it easier to find clinical trials most appropriate for </a:t>
            </a:r>
            <a:r>
              <a:rPr lang="en-US" u="sng" dirty="0"/>
              <a:t>YOU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1640552"/>
            <a:ext cx="5943600" cy="52265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6330" y="6172200"/>
            <a:ext cx="471237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 www.myelomatrials.org</a:t>
            </a:r>
          </a:p>
        </p:txBody>
      </p:sp>
    </p:spTree>
    <p:extLst>
      <p:ext uri="{BB962C8B-B14F-4D97-AF65-F5344CB8AC3E}">
        <p14:creationId xmlns:p14="http://schemas.microsoft.com/office/powerpoint/2010/main" val="1032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MMRF Vision for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Capturing Data on a Wide Range of Myeloma </a:t>
            </a:r>
            <a:r>
              <a:rPr lang="en-US" b="1" dirty="0" smtClean="0"/>
              <a:t>Patients</a:t>
            </a:r>
          </a:p>
          <a:p>
            <a:pPr lvl="1"/>
            <a:r>
              <a:rPr lang="en-US" dirty="0" smtClean="0"/>
              <a:t>Combine CoMMpass data with other large datasets to provide the most complete picture of the disease</a:t>
            </a:r>
          </a:p>
          <a:p>
            <a:r>
              <a:rPr lang="en-US" b="1" dirty="0"/>
              <a:t>Design Smarter and Faster Clinical </a:t>
            </a:r>
            <a:r>
              <a:rPr lang="en-US" b="1" dirty="0" smtClean="0"/>
              <a:t>Trials</a:t>
            </a:r>
          </a:p>
          <a:p>
            <a:pPr lvl="1"/>
            <a:r>
              <a:rPr lang="en-US" dirty="0" smtClean="0"/>
              <a:t>Design trials around each patient’s unique immune and genomic profile using new endpoints</a:t>
            </a:r>
          </a:p>
          <a:p>
            <a:r>
              <a:rPr lang="en-US" b="1" dirty="0"/>
              <a:t>Engage and Empower Every </a:t>
            </a:r>
            <a:r>
              <a:rPr lang="en-US" b="1" dirty="0" smtClean="0"/>
              <a:t>Patient</a:t>
            </a:r>
          </a:p>
          <a:p>
            <a:pPr lvl="1"/>
            <a:r>
              <a:rPr lang="en-US" dirty="0" smtClean="0"/>
              <a:t>Provide knowledge and resources to enable each patient to know about clinical trials, and receive the right treatment at the right time for their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972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you become involved in the MMRF mission?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Attend MMRF events</a:t>
            </a:r>
          </a:p>
          <a:p>
            <a:pPr lvl="1"/>
            <a:r>
              <a:rPr lang="en-US" dirty="0" smtClean="0"/>
              <a:t>Patient Summits</a:t>
            </a:r>
          </a:p>
          <a:p>
            <a:pPr lvl="1"/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5K Races</a:t>
            </a:r>
          </a:p>
          <a:p>
            <a:r>
              <a:rPr lang="en-US" dirty="0" smtClean="0"/>
              <a:t>Visit our website and read our newsletters</a:t>
            </a:r>
          </a:p>
          <a:p>
            <a:r>
              <a:rPr lang="en-US" dirty="0" smtClean="0"/>
              <a:t>Join the </a:t>
            </a:r>
            <a:r>
              <a:rPr lang="en-US" dirty="0" err="1" smtClean="0"/>
              <a:t>CoMMunity</a:t>
            </a:r>
            <a:r>
              <a:rPr lang="en-US" dirty="0" smtClean="0"/>
              <a:t> Gateway and connect with other patients</a:t>
            </a:r>
          </a:p>
          <a:p>
            <a:r>
              <a:rPr lang="en-US" dirty="0" smtClean="0"/>
              <a:t>Donate your data – sequencing, tissue samples, clinical information</a:t>
            </a:r>
          </a:p>
          <a:p>
            <a:r>
              <a:rPr lang="en-US" dirty="0" smtClean="0"/>
              <a:t>Enroll in a clinical trial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87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MMRF 2017 </a:t>
            </a:r>
            <a:br>
              <a:rPr lang="en-US" sz="3600" dirty="0" smtClean="0"/>
            </a:br>
            <a:r>
              <a:rPr lang="en-US" sz="3600" dirty="0" smtClean="0"/>
              <a:t>Multiple Myeloma Summits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50624" y="1808733"/>
            <a:ext cx="4038600" cy="4525963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F6600"/>
                </a:solidFill>
              </a:rPr>
              <a:t>Saturday, March 25, </a:t>
            </a:r>
            <a:r>
              <a:rPr lang="en-US" sz="1300" b="1" dirty="0" smtClean="0">
                <a:solidFill>
                  <a:srgbClr val="FF6600"/>
                </a:solidFill>
              </a:rPr>
              <a:t>2017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b="1" dirty="0" smtClean="0">
                <a:solidFill>
                  <a:srgbClr val="FF6600"/>
                </a:solidFill>
              </a:rPr>
              <a:t>Denver</a:t>
            </a:r>
            <a:r>
              <a:rPr lang="en-US" sz="1300" b="1" dirty="0">
                <a:solidFill>
                  <a:srgbClr val="FF6600"/>
                </a:solidFill>
              </a:rPr>
              <a:t>, </a:t>
            </a:r>
            <a:r>
              <a:rPr lang="en-US" sz="1300" b="1" dirty="0" smtClean="0">
                <a:solidFill>
                  <a:srgbClr val="FF6600"/>
                </a:solidFill>
              </a:rPr>
              <a:t>Colorado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i="1" dirty="0" smtClean="0"/>
              <a:t>Robert </a:t>
            </a:r>
            <a:r>
              <a:rPr lang="en-US" sz="1300" i="1" dirty="0"/>
              <a:t>M. Rifkin, </a:t>
            </a:r>
            <a:r>
              <a:rPr lang="en-US" sz="1300" i="1" dirty="0" smtClean="0"/>
              <a:t>MD</a:t>
            </a:r>
            <a:r>
              <a:rPr lang="en-US" sz="1300" dirty="0" smtClean="0"/>
              <a:t>–Chair</a:t>
            </a:r>
            <a:br>
              <a:rPr lang="en-US" sz="1300" dirty="0" smtClean="0"/>
            </a:br>
            <a:r>
              <a:rPr lang="en-US" sz="1300" dirty="0" smtClean="0"/>
              <a:t>University </a:t>
            </a:r>
            <a:r>
              <a:rPr lang="en-US" sz="1300" dirty="0"/>
              <a:t>of Colorado </a:t>
            </a:r>
            <a:r>
              <a:rPr lang="en-US" sz="1300" dirty="0" smtClean="0"/>
              <a:t>Denver</a:t>
            </a:r>
            <a:br>
              <a:rPr lang="en-US" sz="1300" dirty="0" smtClean="0"/>
            </a:br>
            <a:r>
              <a:rPr lang="en-US" sz="1300" dirty="0" smtClean="0"/>
              <a:t>Rocky </a:t>
            </a:r>
            <a:r>
              <a:rPr lang="en-US" sz="1300" dirty="0"/>
              <a:t>Mountain Cancer </a:t>
            </a:r>
            <a:r>
              <a:rPr lang="en-US" sz="1300" dirty="0" smtClean="0"/>
              <a:t>Centers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F6600"/>
                </a:solidFill>
              </a:rPr>
              <a:t>Saturday, April 8, </a:t>
            </a:r>
            <a:r>
              <a:rPr lang="en-US" sz="1300" b="1" dirty="0" smtClean="0">
                <a:solidFill>
                  <a:srgbClr val="FF6600"/>
                </a:solidFill>
              </a:rPr>
              <a:t>2017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b="1" dirty="0" smtClean="0">
                <a:solidFill>
                  <a:srgbClr val="FF6600"/>
                </a:solidFill>
              </a:rPr>
              <a:t>Atlanta</a:t>
            </a:r>
            <a:r>
              <a:rPr lang="en-US" sz="1300" b="1" dirty="0">
                <a:solidFill>
                  <a:srgbClr val="FF6600"/>
                </a:solidFill>
              </a:rPr>
              <a:t>, </a:t>
            </a:r>
            <a:r>
              <a:rPr lang="en-US" sz="1300" b="1" dirty="0" smtClean="0">
                <a:solidFill>
                  <a:srgbClr val="FF6600"/>
                </a:solidFill>
              </a:rPr>
              <a:t>Georgia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i="1" dirty="0" err="1" smtClean="0"/>
              <a:t>Sagar</a:t>
            </a:r>
            <a:r>
              <a:rPr lang="en-US" sz="1300" i="1" dirty="0" smtClean="0"/>
              <a:t> </a:t>
            </a:r>
            <a:r>
              <a:rPr lang="en-US" sz="1300" i="1" dirty="0" err="1"/>
              <a:t>Lonial</a:t>
            </a:r>
            <a:r>
              <a:rPr lang="en-US" sz="1300" i="1" dirty="0"/>
              <a:t>, </a:t>
            </a:r>
            <a:r>
              <a:rPr lang="en-US" sz="1300" i="1" dirty="0" smtClean="0"/>
              <a:t>MD</a:t>
            </a:r>
            <a:r>
              <a:rPr lang="en-US" sz="1300" dirty="0" smtClean="0"/>
              <a:t>–Chair</a:t>
            </a:r>
            <a:br>
              <a:rPr lang="en-US" sz="1300" dirty="0" smtClean="0"/>
            </a:br>
            <a:r>
              <a:rPr lang="en-US" sz="1300" dirty="0" smtClean="0"/>
              <a:t>Emory University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300" b="1" dirty="0" smtClean="0">
                <a:solidFill>
                  <a:srgbClr val="FF6600"/>
                </a:solidFill>
              </a:rPr>
              <a:t>Saturday</a:t>
            </a:r>
            <a:r>
              <a:rPr lang="en-US" sz="1300" b="1" dirty="0">
                <a:solidFill>
                  <a:srgbClr val="FF6600"/>
                </a:solidFill>
              </a:rPr>
              <a:t>, April 29, </a:t>
            </a:r>
            <a:r>
              <a:rPr lang="en-US" sz="1300" b="1" dirty="0" smtClean="0">
                <a:solidFill>
                  <a:srgbClr val="FF6600"/>
                </a:solidFill>
              </a:rPr>
              <a:t>2017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b="1" dirty="0" smtClean="0">
                <a:solidFill>
                  <a:srgbClr val="FF6600"/>
                </a:solidFill>
              </a:rPr>
              <a:t>Boston</a:t>
            </a:r>
            <a:r>
              <a:rPr lang="en-US" sz="1300" b="1" dirty="0">
                <a:solidFill>
                  <a:srgbClr val="FF6600"/>
                </a:solidFill>
              </a:rPr>
              <a:t>, Massachusetts </a:t>
            </a:r>
            <a:r>
              <a:rPr lang="en-US" sz="1300" b="1" dirty="0" smtClean="0">
                <a:solidFill>
                  <a:srgbClr val="FF6600"/>
                </a:solidFill>
              </a:rPr>
              <a:t/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i="1" dirty="0" smtClean="0"/>
              <a:t>Paul </a:t>
            </a:r>
            <a:r>
              <a:rPr lang="en-US" sz="1300" i="1" dirty="0"/>
              <a:t>G. Richardson, </a:t>
            </a:r>
            <a:r>
              <a:rPr lang="en-US" sz="1300" i="1" dirty="0" smtClean="0"/>
              <a:t>MD</a:t>
            </a:r>
            <a:r>
              <a:rPr lang="en-US" sz="1300" dirty="0" smtClean="0"/>
              <a:t>–Chair</a:t>
            </a:r>
            <a:br>
              <a:rPr lang="en-US" sz="1300" dirty="0" smtClean="0"/>
            </a:br>
            <a:r>
              <a:rPr lang="en-US" sz="1300" dirty="0" smtClean="0"/>
              <a:t>Harvard </a:t>
            </a:r>
            <a:r>
              <a:rPr lang="en-US" sz="1300" dirty="0"/>
              <a:t>Medical </a:t>
            </a:r>
            <a:r>
              <a:rPr lang="en-US" sz="1300" dirty="0" smtClean="0"/>
              <a:t>School</a:t>
            </a:r>
            <a:br>
              <a:rPr lang="en-US" sz="1300" dirty="0" smtClean="0"/>
            </a:br>
            <a:r>
              <a:rPr lang="en-US" sz="1300" dirty="0" smtClean="0"/>
              <a:t>Dana-Farber </a:t>
            </a:r>
            <a:r>
              <a:rPr lang="en-US" sz="1300" dirty="0"/>
              <a:t>Cancer </a:t>
            </a:r>
            <a:r>
              <a:rPr lang="en-US" sz="1300" dirty="0" smtClean="0"/>
              <a:t>Institute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en-US" sz="1300" b="1" dirty="0">
                <a:solidFill>
                  <a:srgbClr val="FF6600"/>
                </a:solidFill>
              </a:rPr>
              <a:t>Saturday, May 6, </a:t>
            </a:r>
            <a:r>
              <a:rPr lang="en-US" sz="1300" b="1" dirty="0" smtClean="0">
                <a:solidFill>
                  <a:srgbClr val="FF6600"/>
                </a:solidFill>
              </a:rPr>
              <a:t>2017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b="1" dirty="0" smtClean="0">
                <a:solidFill>
                  <a:srgbClr val="FF6600"/>
                </a:solidFill>
              </a:rPr>
              <a:t>Dallas</a:t>
            </a:r>
            <a:r>
              <a:rPr lang="en-US" sz="1300" b="1" dirty="0">
                <a:solidFill>
                  <a:srgbClr val="FF6600"/>
                </a:solidFill>
              </a:rPr>
              <a:t>, </a:t>
            </a:r>
            <a:r>
              <a:rPr lang="en-US" sz="1300" b="1" dirty="0" smtClean="0">
                <a:solidFill>
                  <a:srgbClr val="FF6600"/>
                </a:solidFill>
              </a:rPr>
              <a:t>Texas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i="1" dirty="0" smtClean="0"/>
              <a:t>Larry </a:t>
            </a:r>
            <a:r>
              <a:rPr lang="en-US" sz="1300" i="1" dirty="0"/>
              <a:t>Anderson, MD, </a:t>
            </a:r>
            <a:r>
              <a:rPr lang="en-US" sz="1300" i="1" dirty="0" smtClean="0"/>
              <a:t>PhD</a:t>
            </a:r>
            <a:r>
              <a:rPr lang="en-US" sz="1300" dirty="0" smtClean="0"/>
              <a:t>–Chair</a:t>
            </a:r>
            <a:br>
              <a:rPr lang="en-US" sz="1300" dirty="0" smtClean="0"/>
            </a:br>
            <a:r>
              <a:rPr lang="en-US" sz="1300" dirty="0" smtClean="0"/>
              <a:t>University </a:t>
            </a:r>
            <a:r>
              <a:rPr lang="en-US" sz="1300" dirty="0"/>
              <a:t>of Texas Southwestern </a:t>
            </a:r>
            <a:r>
              <a:rPr lang="en-US" sz="1300" dirty="0" smtClean="0"/>
              <a:t>Medical Center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300" b="1" dirty="0">
                <a:solidFill>
                  <a:srgbClr val="FF6600"/>
                </a:solidFill>
              </a:rPr>
              <a:t>Saturday, September 16, 2017</a:t>
            </a:r>
            <a:br>
              <a:rPr lang="en-US" sz="1300" b="1" dirty="0">
                <a:solidFill>
                  <a:srgbClr val="FF6600"/>
                </a:solidFill>
              </a:rPr>
            </a:br>
            <a:r>
              <a:rPr lang="en-US" sz="1300" b="1" dirty="0">
                <a:solidFill>
                  <a:srgbClr val="FF6600"/>
                </a:solidFill>
              </a:rPr>
              <a:t>Chicago, Illinois</a:t>
            </a:r>
            <a:r>
              <a:rPr lang="en-US" sz="1300" dirty="0">
                <a:solidFill>
                  <a:srgbClr val="FF6600"/>
                </a:solidFill>
              </a:rPr>
              <a:t/>
            </a:r>
            <a:br>
              <a:rPr lang="en-US" sz="1300" dirty="0">
                <a:solidFill>
                  <a:srgbClr val="FF6600"/>
                </a:solidFill>
              </a:rPr>
            </a:br>
            <a:r>
              <a:rPr lang="en-US" sz="1300" i="1" dirty="0"/>
              <a:t>Andrzej </a:t>
            </a:r>
            <a:r>
              <a:rPr lang="en-US" sz="1300" i="1" dirty="0" err="1"/>
              <a:t>Jakubowiak</a:t>
            </a:r>
            <a:r>
              <a:rPr lang="en-US" sz="1300" i="1" dirty="0"/>
              <a:t>, MD</a:t>
            </a:r>
            <a:r>
              <a:rPr lang="en-US" sz="1300" dirty="0"/>
              <a:t>–Co-Chair</a:t>
            </a:r>
            <a:br>
              <a:rPr lang="en-US" sz="1300" dirty="0"/>
            </a:br>
            <a:r>
              <a:rPr lang="en-US" sz="1300" dirty="0"/>
              <a:t>University of Chicago Medical Center</a:t>
            </a:r>
            <a:r>
              <a:rPr lang="en-US" sz="1300" i="1" dirty="0"/>
              <a:t> </a:t>
            </a:r>
            <a:endParaRPr lang="en-US" sz="1300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300" i="1" dirty="0"/>
              <a:t>Todd Zimmerman, MD</a:t>
            </a:r>
            <a:r>
              <a:rPr lang="en-US" sz="1300" dirty="0"/>
              <a:t>–Co-Chair</a:t>
            </a:r>
            <a:br>
              <a:rPr lang="en-US" sz="1300" dirty="0"/>
            </a:br>
            <a:r>
              <a:rPr lang="en-US" sz="1300" dirty="0"/>
              <a:t>University of Chicago Medical </a:t>
            </a:r>
            <a:r>
              <a:rPr lang="en-US" sz="1300" dirty="0" smtClean="0"/>
              <a:t>Center</a:t>
            </a:r>
            <a:endParaRPr lang="en-US" sz="13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64712" y="1808733"/>
            <a:ext cx="356538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>
                <a:solidFill>
                  <a:schemeClr val="accent1"/>
                </a:solidFill>
              </a:rPr>
              <a:t>Saturday, October 14, 2017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b="1" dirty="0">
                <a:solidFill>
                  <a:schemeClr val="accent1"/>
                </a:solidFill>
              </a:rPr>
              <a:t>Charlotte, North Carolina</a:t>
            </a:r>
            <a:br>
              <a:rPr lang="en-US" sz="1300" b="1" dirty="0">
                <a:solidFill>
                  <a:schemeClr val="accent1"/>
                </a:solidFill>
              </a:rPr>
            </a:br>
            <a:r>
              <a:rPr lang="en-US" sz="1300" i="1" dirty="0" err="1"/>
              <a:t>Saad</a:t>
            </a:r>
            <a:r>
              <a:rPr lang="en-US" sz="1300" i="1" dirty="0"/>
              <a:t> Z. </a:t>
            </a:r>
            <a:r>
              <a:rPr lang="en-US" sz="1300" i="1" dirty="0" err="1"/>
              <a:t>Usmani</a:t>
            </a:r>
            <a:r>
              <a:rPr lang="en-US" sz="1300" i="1" dirty="0"/>
              <a:t>, MD</a:t>
            </a:r>
            <a:r>
              <a:rPr lang="en-US" sz="1300" dirty="0"/>
              <a:t>−Chair</a:t>
            </a:r>
            <a:br>
              <a:rPr lang="en-US" sz="1300" dirty="0"/>
            </a:br>
            <a:r>
              <a:rPr lang="en-US" sz="1300" dirty="0"/>
              <a:t>Levine Cancer </a:t>
            </a:r>
            <a:r>
              <a:rPr lang="en-US" sz="1300" dirty="0" smtClean="0"/>
              <a:t>Institute</a:t>
            </a:r>
            <a:endParaRPr lang="en-US" sz="1300" b="1" dirty="0" smtClean="0">
              <a:solidFill>
                <a:srgbClr val="FF6600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1300" b="1" dirty="0" smtClean="0">
                <a:solidFill>
                  <a:srgbClr val="FF6600"/>
                </a:solidFill>
              </a:rPr>
              <a:t>Friday, November 3, 2017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b="1" dirty="0" smtClean="0">
                <a:solidFill>
                  <a:srgbClr val="FF6600"/>
                </a:solidFill>
              </a:rPr>
              <a:t>New </a:t>
            </a:r>
            <a:r>
              <a:rPr lang="en-US" sz="1300" b="1" dirty="0">
                <a:solidFill>
                  <a:srgbClr val="FF6600"/>
                </a:solidFill>
              </a:rPr>
              <a:t>York City, New </a:t>
            </a:r>
            <a:r>
              <a:rPr lang="en-US" sz="1300" b="1" dirty="0" smtClean="0">
                <a:solidFill>
                  <a:srgbClr val="FF6600"/>
                </a:solidFill>
              </a:rPr>
              <a:t>York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i="1" dirty="0" err="1" smtClean="0"/>
              <a:t>Sundar</a:t>
            </a:r>
            <a:r>
              <a:rPr lang="en-US" sz="1300" i="1" dirty="0" smtClean="0"/>
              <a:t> </a:t>
            </a:r>
            <a:r>
              <a:rPr lang="en-US" sz="1300" i="1" dirty="0" err="1"/>
              <a:t>Jagannath</a:t>
            </a:r>
            <a:r>
              <a:rPr lang="en-US" sz="1300" i="1" dirty="0"/>
              <a:t>, </a:t>
            </a:r>
            <a:r>
              <a:rPr lang="en-US" sz="1300" i="1" dirty="0" smtClean="0"/>
              <a:t>MD</a:t>
            </a:r>
            <a:r>
              <a:rPr lang="en-US" sz="1300" dirty="0" smtClean="0"/>
              <a:t>–Chair</a:t>
            </a:r>
            <a:br>
              <a:rPr lang="en-US" sz="1300" dirty="0" smtClean="0"/>
            </a:br>
            <a:r>
              <a:rPr lang="en-US" sz="1300" dirty="0" smtClean="0"/>
              <a:t>The </a:t>
            </a:r>
            <a:r>
              <a:rPr lang="en-US" sz="1300" dirty="0"/>
              <a:t>Mount Sinai Medical </a:t>
            </a:r>
            <a:r>
              <a:rPr lang="en-US" sz="1300" dirty="0" smtClean="0"/>
              <a:t>Center</a:t>
            </a:r>
            <a:br>
              <a:rPr lang="en-US" sz="1300" dirty="0" smtClean="0"/>
            </a:br>
            <a:r>
              <a:rPr lang="en-US" sz="1300" dirty="0" err="1" smtClean="0"/>
              <a:t>Tisch</a:t>
            </a:r>
            <a:r>
              <a:rPr lang="en-US" sz="1300" dirty="0" smtClean="0"/>
              <a:t> </a:t>
            </a:r>
            <a:r>
              <a:rPr lang="en-US" sz="1300" dirty="0"/>
              <a:t>Cancer </a:t>
            </a:r>
            <a:r>
              <a:rPr lang="en-US" sz="1300" dirty="0" smtClean="0"/>
              <a:t>Institute</a:t>
            </a:r>
            <a:br>
              <a:rPr lang="en-US" sz="1300" dirty="0" smtClean="0"/>
            </a:br>
            <a:r>
              <a:rPr lang="en-US" sz="1300" dirty="0" smtClean="0"/>
              <a:t>Mount </a:t>
            </a:r>
            <a:r>
              <a:rPr lang="en-US" sz="1300" dirty="0"/>
              <a:t>Sinai School of </a:t>
            </a:r>
            <a:r>
              <a:rPr lang="en-US" sz="1300" dirty="0" smtClean="0"/>
              <a:t>Medicine</a:t>
            </a:r>
          </a:p>
          <a:p>
            <a:pPr marL="0" indent="0"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en-US" sz="1300" b="1" dirty="0" smtClean="0">
                <a:solidFill>
                  <a:srgbClr val="FF6600"/>
                </a:solidFill>
              </a:rPr>
              <a:t>Saturday</a:t>
            </a:r>
            <a:r>
              <a:rPr lang="en-US" sz="1300" b="1" dirty="0">
                <a:solidFill>
                  <a:srgbClr val="FF6600"/>
                </a:solidFill>
              </a:rPr>
              <a:t>, November 18, </a:t>
            </a:r>
            <a:r>
              <a:rPr lang="en-US" sz="1300" b="1" dirty="0" smtClean="0">
                <a:solidFill>
                  <a:srgbClr val="FF6600"/>
                </a:solidFill>
              </a:rPr>
              <a:t>2017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b="1" dirty="0" smtClean="0">
                <a:solidFill>
                  <a:srgbClr val="FF6600"/>
                </a:solidFill>
              </a:rPr>
              <a:t>Los </a:t>
            </a:r>
            <a:r>
              <a:rPr lang="en-US" sz="1300" b="1" dirty="0">
                <a:solidFill>
                  <a:srgbClr val="FF6600"/>
                </a:solidFill>
              </a:rPr>
              <a:t>Angeles, </a:t>
            </a:r>
            <a:r>
              <a:rPr lang="en-US" sz="1300" b="1" dirty="0" smtClean="0">
                <a:solidFill>
                  <a:srgbClr val="FF6600"/>
                </a:solidFill>
              </a:rPr>
              <a:t>California</a:t>
            </a:r>
            <a:br>
              <a:rPr lang="en-US" sz="1300" b="1" dirty="0" smtClean="0">
                <a:solidFill>
                  <a:srgbClr val="FF6600"/>
                </a:solidFill>
              </a:rPr>
            </a:br>
            <a:r>
              <a:rPr lang="en-US" sz="1300" i="1" dirty="0" smtClean="0"/>
              <a:t>James </a:t>
            </a:r>
            <a:r>
              <a:rPr lang="en-US" sz="1300" i="1" dirty="0"/>
              <a:t>Berenson, MD</a:t>
            </a:r>
            <a:r>
              <a:rPr lang="en-US" sz="1300" dirty="0"/>
              <a:t>–Co-Chair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Institute </a:t>
            </a:r>
            <a:r>
              <a:rPr lang="en-US" sz="1300" dirty="0"/>
              <a:t>for Myeloma and Bone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	Cancer </a:t>
            </a:r>
            <a:r>
              <a:rPr lang="en-US" sz="1300" dirty="0"/>
              <a:t>Research   </a:t>
            </a:r>
          </a:p>
          <a:p>
            <a:pPr marL="0" indent="0">
              <a:spcAft>
                <a:spcPts val="600"/>
              </a:spcAft>
              <a:buNone/>
              <a:tabLst>
                <a:tab pos="176213" algn="l"/>
              </a:tabLst>
            </a:pPr>
            <a:r>
              <a:rPr lang="en-US" sz="1300" i="1" dirty="0"/>
              <a:t>Amrita Y. Krishnan, </a:t>
            </a:r>
            <a:r>
              <a:rPr lang="en-US" sz="1300" i="1" dirty="0" smtClean="0"/>
              <a:t>MD</a:t>
            </a:r>
            <a:r>
              <a:rPr lang="en-US" sz="1300" dirty="0" smtClean="0"/>
              <a:t>–Co-Chair</a:t>
            </a:r>
            <a:br>
              <a:rPr lang="en-US" sz="1300" dirty="0" smtClean="0"/>
            </a:br>
            <a:r>
              <a:rPr lang="en-US" sz="1300" dirty="0" smtClean="0"/>
              <a:t>Judy </a:t>
            </a:r>
            <a:r>
              <a:rPr lang="en-US" sz="1300" dirty="0"/>
              <a:t>and Bernard </a:t>
            </a:r>
            <a:r>
              <a:rPr lang="en-US" sz="1300" dirty="0" err="1"/>
              <a:t>Briskin</a:t>
            </a:r>
            <a:r>
              <a:rPr lang="en-US" sz="1300" dirty="0"/>
              <a:t> Center for </a:t>
            </a: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	Multiple </a:t>
            </a:r>
            <a:r>
              <a:rPr lang="en-US" sz="1300" dirty="0"/>
              <a:t>Myeloma </a:t>
            </a:r>
            <a:r>
              <a:rPr lang="en-US" sz="1300" dirty="0" smtClean="0"/>
              <a:t>Research</a:t>
            </a:r>
            <a:br>
              <a:rPr lang="en-US" sz="1300" dirty="0" smtClean="0"/>
            </a:br>
            <a:r>
              <a:rPr lang="en-US" sz="1300" dirty="0" smtClean="0"/>
              <a:t>City </a:t>
            </a:r>
            <a:r>
              <a:rPr lang="en-US" sz="1300" dirty="0"/>
              <a:t>of Hope Medical </a:t>
            </a:r>
            <a:r>
              <a:rPr lang="en-US" sz="1300" dirty="0" smtClean="0"/>
              <a:t>Center</a:t>
            </a:r>
            <a:endParaRPr lang="en-US" sz="13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4" y="1777682"/>
            <a:ext cx="283576" cy="441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4" y="2742703"/>
            <a:ext cx="283576" cy="4417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4" y="4520596"/>
            <a:ext cx="283576" cy="441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4" y="5291981"/>
            <a:ext cx="283576" cy="4417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534" y="3532150"/>
            <a:ext cx="283576" cy="44170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58" y="1779954"/>
            <a:ext cx="283576" cy="44170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58" y="2667000"/>
            <a:ext cx="283576" cy="4417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58" y="3810000"/>
            <a:ext cx="283576" cy="4417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86200" y="5791200"/>
            <a:ext cx="4572000" cy="830997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F79646">
                    <a:lumMod val="75000"/>
                  </a:srgbClr>
                </a:solidFill>
                <a:latin typeface="+mj-lt"/>
                <a:ea typeface="Arial Narrow" charset="0"/>
                <a:cs typeface="Arial Narrow" charset="0"/>
              </a:rPr>
              <a:t>https://www.themmrf.org/living-with-multiple-myeloma/education-programs/patient-education/</a:t>
            </a:r>
          </a:p>
        </p:txBody>
      </p:sp>
    </p:spTree>
    <p:extLst>
      <p:ext uri="{BB962C8B-B14F-4D97-AF65-F5344CB8AC3E}">
        <p14:creationId xmlns:p14="http://schemas.microsoft.com/office/powerpoint/2010/main" val="1898885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A Caregiver’s Guide to Helping Myeloma Patients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Webinar 2, March 16, 2017</a:t>
            </a:r>
          </a:p>
          <a:p>
            <a:r>
              <a:rPr lang="en-US" dirty="0"/>
              <a:t>Managing the Ups and Downs of Caring for Multiple Myeloma Patients: Including Stem Cell Transplantation and Other Facets of the Treatment Journey</a:t>
            </a:r>
          </a:p>
        </p:txBody>
      </p:sp>
    </p:spTree>
    <p:extLst>
      <p:ext uri="{BB962C8B-B14F-4D97-AF65-F5344CB8AC3E}">
        <p14:creationId xmlns:p14="http://schemas.microsoft.com/office/powerpoint/2010/main" val="4136761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90800" y="1600200"/>
            <a:ext cx="54102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i="1" dirty="0"/>
              <a:t>Moderator: </a:t>
            </a:r>
          </a:p>
          <a:p>
            <a:pPr marL="233363" indent="-233363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200" b="1" dirty="0"/>
              <a:t>Mary </a:t>
            </a:r>
            <a:r>
              <a:rPr lang="en-US" sz="2200" b="1" dirty="0" err="1"/>
              <a:t>DeRome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Multiple Myeloma Research Foundation</a:t>
            </a:r>
            <a:br>
              <a:rPr lang="en-US" sz="2200" dirty="0"/>
            </a:br>
            <a:r>
              <a:rPr lang="en-US" sz="2200" dirty="0"/>
              <a:t>Norwalk, Connecticut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200" b="1" i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b="1" i="1" dirty="0"/>
              <a:t>Faculty:</a:t>
            </a:r>
          </a:p>
          <a:p>
            <a:pPr fontAlgn="base"/>
            <a:r>
              <a:rPr lang="en-US" sz="2200" b="1" dirty="0"/>
              <a:t>Amy Pierre, RN, MSN, ANP-BC</a:t>
            </a:r>
            <a:br>
              <a:rPr lang="en-US" sz="2200" b="1" dirty="0"/>
            </a:br>
            <a:r>
              <a:rPr lang="en-US" sz="2200" dirty="0"/>
              <a:t>Hackensack University Medical Center</a:t>
            </a:r>
            <a:br>
              <a:rPr lang="en-US" sz="2200" dirty="0"/>
            </a:br>
            <a:r>
              <a:rPr lang="en-US" sz="2200" dirty="0"/>
              <a:t>Hackensack, New Jersey</a:t>
            </a:r>
          </a:p>
          <a:p>
            <a:pPr fontAlgn="base"/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20" y="3581400"/>
            <a:ext cx="1152977" cy="15126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3000" y="1676400"/>
            <a:ext cx="1234792" cy="16764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6488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VentiR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</TotalTime>
  <Words>421</Words>
  <Application>Microsoft Macintosh PowerPoint</Application>
  <PresentationFormat>On-screen Show (4:3)</PresentationFormat>
  <Paragraphs>76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Crowdsourcing Initiatives</vt:lpstr>
      <vt:lpstr>IMW 2017 New Delhi</vt:lpstr>
      <vt:lpstr>Supporting Patients</vt:lpstr>
      <vt:lpstr>Finding Clinical Trials</vt:lpstr>
      <vt:lpstr>The MMRF Vision for 2017</vt:lpstr>
      <vt:lpstr>How can you become involved in the MMRF mission?</vt:lpstr>
      <vt:lpstr>MMRF 2017  Multiple Myeloma Summits</vt:lpstr>
      <vt:lpstr>A Caregiver’s Guide to Helping Myeloma Patients</vt:lpstr>
      <vt:lpstr>Speakers</vt:lpstr>
      <vt:lpstr>A Caregiver’s Guide to Helping Myeloma Patients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Karen</dc:creator>
  <cp:lastModifiedBy>Mike Burns</cp:lastModifiedBy>
  <cp:revision>112</cp:revision>
  <cp:lastPrinted>2016-09-29T17:43:32Z</cp:lastPrinted>
  <dcterms:created xsi:type="dcterms:W3CDTF">2016-04-18T19:23:08Z</dcterms:created>
  <dcterms:modified xsi:type="dcterms:W3CDTF">2017-09-26T18:48:37Z</dcterms:modified>
</cp:coreProperties>
</file>