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63" r:id="rId4"/>
    <p:sldId id="259" r:id="rId5"/>
    <p:sldId id="264" r:id="rId6"/>
    <p:sldId id="262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81964" autoAdjust="0"/>
  </p:normalViewPr>
  <p:slideViewPr>
    <p:cSldViewPr snapToGrid="0">
      <p:cViewPr varScale="1">
        <p:scale>
          <a:sx n="77" d="100"/>
          <a:sy n="77" d="100"/>
        </p:scale>
        <p:origin x="1152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4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A7CBC7-24FB-D04D-B388-53AE38185219}" type="datetimeFigureOut">
              <a:rPr lang="en-US" smtClean="0"/>
              <a:t>3/11/18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05EEDA-BD1E-EB4F-87D5-968D92AD6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581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$15 for</a:t>
            </a:r>
            <a:r>
              <a:rPr lang="en-US" baseline="0" dirty="0" smtClean="0"/>
              <a:t> the first 50 people to do the online portion, those who are selected and come to the focus group will receive </a:t>
            </a:r>
            <a:r>
              <a:rPr lang="en-US" baseline="0" smtClean="0"/>
              <a:t>an additional </a:t>
            </a:r>
            <a:r>
              <a:rPr lang="en-US" baseline="0" dirty="0" smtClean="0"/>
              <a:t>$25 gift card.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05EEDA-BD1E-EB4F-87D5-968D92AD6C5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905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AF48234-E04B-4529-BF46-853DB4172F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12C671C-81C6-4D15-8CBF-0D44FE3FCA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E1A1183-8528-4297-8889-445D7B843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418A-8ADD-4027-B3E0-771194276A91}" type="datetimeFigureOut">
              <a:rPr lang="en-US" smtClean="0"/>
              <a:t>3/11/18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86899EB-26DC-4190-B779-2315A42FD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6315A98-8338-49DB-AF0B-B902EACE9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4CD46-1F48-4E08-BBDE-E39A640D1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35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93E4671-BDA4-45D6-93A1-C686A8D5C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10421E2-70A0-4B1A-BB96-DCDEDAF1E8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4CB441E-924A-4517-A5E2-D1FAEFE13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418A-8ADD-4027-B3E0-771194276A91}" type="datetimeFigureOut">
              <a:rPr lang="en-US" smtClean="0"/>
              <a:t>3/11/18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2AE2966-7171-4B86-BBAB-6C4050AC7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1795FC3-EDA6-43B3-8E1C-927F9F6CA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4CD46-1F48-4E08-BBDE-E39A640D1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995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2C2864A5-E52E-4FE0-8431-F3119E2C0A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9C0EC435-93EB-4413-AF9B-38A01A4970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77952F3-8FC0-434A-B365-2D7D1D849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418A-8ADD-4027-B3E0-771194276A91}" type="datetimeFigureOut">
              <a:rPr lang="en-US" smtClean="0"/>
              <a:t>3/11/18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1316A9C-5AF2-42FB-AA3B-7F2B1F7D8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0AF590B-0F67-4100-A7AD-323B58AD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4CD46-1F48-4E08-BBDE-E39A640D1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277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0D2AAF-32DE-4AF5-8491-C08F8D36C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BAA7950-0FDC-4EF6-9BA0-6075711EB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781BFE2-AD89-4B32-B645-95A456166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418A-8ADD-4027-B3E0-771194276A91}" type="datetimeFigureOut">
              <a:rPr lang="en-US" smtClean="0"/>
              <a:t>3/11/18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5678363-8FAE-43FE-B667-BC747F1C2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E0E4267-D2D4-4F44-90AC-7E3D2864B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4CD46-1F48-4E08-BBDE-E39A640D1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75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05AFF0-588A-4C75-915C-7F2A268DC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96BDD87-973E-41AC-88B8-20055999AB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7D2E4AA-E9CF-42A8-81C1-2F2883623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418A-8ADD-4027-B3E0-771194276A91}" type="datetimeFigureOut">
              <a:rPr lang="en-US" smtClean="0"/>
              <a:t>3/11/18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62EDFB5-79AC-4D6C-9D65-547FFC8AF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E90EF2B-0101-41DC-8DCB-F1F24DE5C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4CD46-1F48-4E08-BBDE-E39A640D1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62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17490E8-2156-4E66-A798-AA730EB47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0E40C74-1576-4FF7-B38A-B1C479C301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5C8989D-1C10-4E2F-A034-0E7F4CFA95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6D84F68-5102-45E3-8B1E-CC6B624DD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418A-8ADD-4027-B3E0-771194276A91}" type="datetimeFigureOut">
              <a:rPr lang="en-US" smtClean="0"/>
              <a:t>3/11/18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CC0C0DD-E1CF-42D3-8B98-3A5817FD6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0C64C30-6AAB-44D1-B150-F0E50072D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4CD46-1F48-4E08-BBDE-E39A640D1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030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408203F-7C02-4289-AEB2-02DF33A8D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7687076-22BF-4972-BE8E-E2A2185FC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02D6ED2-C514-4752-94D3-D83E9A85E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A9FAB9E-C68D-4671-8243-53245B6A72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DF71F573-7361-4427-AD43-5DAE73CDF9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33101A27-4425-446B-A4EB-682361164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418A-8ADD-4027-B3E0-771194276A91}" type="datetimeFigureOut">
              <a:rPr lang="en-US" smtClean="0"/>
              <a:t>3/11/18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51313821-D095-4B61-8437-9A09E6B2B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338F4642-A769-4ED2-A1BB-300274472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4CD46-1F48-4E08-BBDE-E39A640D1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36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36FE821-9390-4908-8F87-5C0AA7104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7EDB265A-49C3-4525-9C80-346A15544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418A-8ADD-4027-B3E0-771194276A91}" type="datetimeFigureOut">
              <a:rPr lang="en-US" smtClean="0"/>
              <a:t>3/11/18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DF1EDC43-CA79-49B6-BCED-E282AF9DE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241A1998-715D-4353-8EB6-8549E4739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4CD46-1F48-4E08-BBDE-E39A640D1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547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E0F52718-5BA3-417A-865C-4D1C15D26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418A-8ADD-4027-B3E0-771194276A91}" type="datetimeFigureOut">
              <a:rPr lang="en-US" smtClean="0"/>
              <a:t>3/11/18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9D22FD62-99B3-4476-8844-5A3D5AEB9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652CDCBB-FF00-4F5D-ACE2-CFECC979E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4CD46-1F48-4E08-BBDE-E39A640D1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534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9304DD4-846E-4350-9F03-4A89BC023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A8FC609-1568-4B5D-BBC9-B09134881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6297FE1-8618-4700-840A-0C4FE4053E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AAC70D4-6F6C-4AFC-A20E-76C9AA863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418A-8ADD-4027-B3E0-771194276A91}" type="datetimeFigureOut">
              <a:rPr lang="en-US" smtClean="0"/>
              <a:t>3/11/18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8CEA35C-747F-422A-A960-22FC908A9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3701D8E-6D8D-4BD4-812F-86CB63795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4CD46-1F48-4E08-BBDE-E39A640D1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130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A17ECF6-3290-4E1F-B9FB-31859F0D5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C8CD7B36-6E03-4B6C-B051-C1B94F4A18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2799DDD-E802-4F59-B0AE-54264CADB5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F3BD4A8-2298-4AAB-A97D-B6B37110B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418A-8ADD-4027-B3E0-771194276A91}" type="datetimeFigureOut">
              <a:rPr lang="en-US" smtClean="0"/>
              <a:t>3/11/18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D971FE6-EFA0-40E4-ABC0-98822F719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A6073BA-DFBC-4BD1-8C17-FB60FBF60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4CD46-1F48-4E08-BBDE-E39A640D1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31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7DA837E-79CA-4D29-9264-D90EA1BBF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C11C397-6A7D-46F0-B258-A6BC6AC0C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D66295A-0615-4E15-834E-C7C1F11A10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B418A-8ADD-4027-B3E0-771194276A91}" type="datetimeFigureOut">
              <a:rPr lang="en-US" smtClean="0"/>
              <a:t>3/11/18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B7F1727-0D6A-4D7B-841A-667BBBC8B7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24BAD4B-CDC9-49D5-A133-7AC7167C1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4CD46-1F48-4E08-BBDE-E39A640D1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513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oncolink.org/pmmng" TargetMode="Externa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oncolink.org/pmmng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6CEEF03-E719-4DFA-A193-105254F127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 err="1"/>
              <a:t>OncoLife</a:t>
            </a:r>
            <a:r>
              <a:rPr lang="en-US" sz="4800" dirty="0"/>
              <a:t>-PMMNG partnership: Improving survivorship care plans for chronic cancer survivors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7C67C13B-804D-4965-BC49-31C8E28C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02935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/>
              <a:t>Joseph </a:t>
            </a:r>
            <a:r>
              <a:rPr lang="en-US" sz="2800" dirty="0" err="1" smtClean="0"/>
              <a:t>Benci</a:t>
            </a:r>
            <a:endParaRPr lang="en-US" sz="2800" dirty="0" smtClean="0"/>
          </a:p>
          <a:p>
            <a:r>
              <a:rPr lang="en-US" sz="2800" dirty="0" smtClean="0"/>
              <a:t>March 10, 2018</a:t>
            </a:r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F9E91314-98D0-4970-A435-4B6637DACF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928" y="5411690"/>
            <a:ext cx="3364216" cy="107576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4629C664-C814-43A1-B395-05732341B1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241" y="5266547"/>
            <a:ext cx="2540000" cy="138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63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57A57A9-77B6-4F69-91D2-B036FF67A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survivorship care plan?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5401158-3B7C-447A-BAD4-A246CEEAA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955157" cy="435133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Contains </a:t>
            </a:r>
            <a:r>
              <a:rPr lang="en-US" sz="3600" dirty="0"/>
              <a:t>information on:</a:t>
            </a:r>
          </a:p>
          <a:p>
            <a:pPr lvl="1"/>
            <a:r>
              <a:rPr lang="en-US" sz="3200" dirty="0" smtClean="0"/>
              <a:t>Diagnosis and treatments</a:t>
            </a:r>
          </a:p>
          <a:p>
            <a:pPr lvl="1"/>
            <a:r>
              <a:rPr lang="en-US" sz="3200" dirty="0" smtClean="0"/>
              <a:t>Possible long-term side effects</a:t>
            </a:r>
          </a:p>
          <a:p>
            <a:pPr lvl="1"/>
            <a:r>
              <a:rPr lang="en-US" sz="3200" dirty="0" smtClean="0"/>
              <a:t>Continued screening </a:t>
            </a:r>
            <a:r>
              <a:rPr lang="en-US" sz="3200" dirty="0"/>
              <a:t>recommendations</a:t>
            </a:r>
          </a:p>
          <a:p>
            <a:endParaRPr lang="en-US" sz="3600" dirty="0" smtClean="0"/>
          </a:p>
          <a:p>
            <a:r>
              <a:rPr lang="en-US" sz="3600" dirty="0" smtClean="0"/>
              <a:t>Chronic </a:t>
            </a:r>
            <a:r>
              <a:rPr lang="en-US" sz="3600" dirty="0"/>
              <a:t>cancer survivors are less satisfied with care plans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631" y="3525631"/>
            <a:ext cx="3332369" cy="3332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647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030" y="2162754"/>
            <a:ext cx="5724940" cy="429370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810256" y="2056737"/>
            <a:ext cx="5976730" cy="14709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2DA2B776-51AA-4CCC-AE3F-7B9559499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37998"/>
            <a:ext cx="10515600" cy="2852737"/>
          </a:xfrm>
        </p:spPr>
        <p:txBody>
          <a:bodyPr/>
          <a:lstStyle/>
          <a:p>
            <a:pPr algn="ctr"/>
            <a:r>
              <a:rPr lang="en-US" dirty="0"/>
              <a:t>How can we improve SCPs for chronic cancer survivors?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F9E91314-98D0-4970-A435-4B6637DACF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49" y="5764872"/>
            <a:ext cx="1929232" cy="61690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4629C664-C814-43A1-B395-05732341B1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023" y="3562596"/>
            <a:ext cx="1579230" cy="86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34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4EF59B2-8DE0-4E5D-8C83-7FCD2BDDA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</a:t>
            </a:r>
            <a:r>
              <a:rPr lang="en-US" dirty="0"/>
              <a:t>I – </a:t>
            </a:r>
            <a:r>
              <a:rPr lang="en-US" dirty="0" smtClean="0"/>
              <a:t>Online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41B79CD1-24E1-493A-BD1C-DE7790823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b="1" dirty="0" smtClean="0"/>
              <a:t>What?</a:t>
            </a:r>
          </a:p>
          <a:p>
            <a:r>
              <a:rPr lang="en-US" sz="3200" dirty="0" smtClean="0"/>
              <a:t>Fill </a:t>
            </a:r>
            <a:r>
              <a:rPr lang="en-US" sz="3200" dirty="0"/>
              <a:t>out an </a:t>
            </a:r>
            <a:r>
              <a:rPr lang="en-US" sz="3200" dirty="0" err="1"/>
              <a:t>OncoLife</a:t>
            </a:r>
            <a:r>
              <a:rPr lang="en-US" sz="3200" dirty="0"/>
              <a:t> survivorship care </a:t>
            </a:r>
            <a:r>
              <a:rPr lang="en-US" sz="3200" dirty="0" smtClean="0"/>
              <a:t>plan – Patient version</a:t>
            </a:r>
          </a:p>
          <a:p>
            <a:pPr lvl="1"/>
            <a:r>
              <a:rPr lang="en-US" dirty="0" smtClean="0"/>
              <a:t>Special PMMNG URL: </a:t>
            </a:r>
            <a:r>
              <a:rPr lang="en-US" dirty="0" smtClean="0">
                <a:hlinkClick r:id="rId2"/>
              </a:rPr>
              <a:t>www.oncolink.org/pmmng</a:t>
            </a:r>
            <a:endParaRPr lang="en-US" dirty="0" smtClean="0"/>
          </a:p>
          <a:p>
            <a:r>
              <a:rPr lang="en-US" sz="3600" dirty="0" smtClean="0"/>
              <a:t>Read through your care plan</a:t>
            </a:r>
            <a:endParaRPr lang="en-US" sz="3600" dirty="0"/>
          </a:p>
          <a:p>
            <a:r>
              <a:rPr lang="en-US" sz="3600" dirty="0" smtClean="0"/>
              <a:t>Complete a short </a:t>
            </a:r>
            <a:r>
              <a:rPr lang="en-US" sz="3600" dirty="0"/>
              <a:t>online </a:t>
            </a:r>
            <a:r>
              <a:rPr lang="en-US" sz="3600" dirty="0" smtClean="0"/>
              <a:t>survey</a:t>
            </a:r>
            <a:endParaRPr lang="en-US" sz="3600" dirty="0"/>
          </a:p>
          <a:p>
            <a:pPr marL="0" indent="0">
              <a:buNone/>
            </a:pPr>
            <a:endParaRPr lang="en-US" sz="1400" b="1" dirty="0" smtClean="0"/>
          </a:p>
          <a:p>
            <a:pPr marL="0" indent="0">
              <a:buNone/>
            </a:pPr>
            <a:r>
              <a:rPr lang="en-US" sz="4000" b="1" dirty="0" smtClean="0"/>
              <a:t>When?</a:t>
            </a:r>
          </a:p>
          <a:p>
            <a:r>
              <a:rPr lang="en-US" sz="3600" dirty="0" smtClean="0"/>
              <a:t>Today-April 15</a:t>
            </a:r>
            <a:r>
              <a:rPr lang="en-US" sz="3600" baseline="30000" dirty="0" smtClean="0"/>
              <a:t>th</a:t>
            </a:r>
            <a:r>
              <a:rPr lang="en-US" sz="3600" dirty="0" smtClean="0"/>
              <a:t> 2018</a:t>
            </a:r>
            <a:endParaRPr lang="en-US" sz="3600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F9E91314-98D0-4970-A435-4B6637DACF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2922" y="4895839"/>
            <a:ext cx="4451118" cy="1423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662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know before you 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If you underwent surgery, what procedures were done?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If you received chemotherapy, what medications were received?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If you received radiation therapy, what area of your body     was treated?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 smtClean="0"/>
              <a:t>DO NOT </a:t>
            </a:r>
            <a:r>
              <a:rPr lang="en-US" sz="3200" dirty="0" smtClean="0"/>
              <a:t>close the tab with your care plan in it before completing the survey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>
                <a:hlinkClick r:id="rId2"/>
              </a:rPr>
              <a:t>www.oncolink.org/pmmng</a:t>
            </a:r>
            <a:endParaRPr lang="en-US" sz="3200" dirty="0" smtClean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78441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0FAF1DC-ECDA-4E98-B456-54814C564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</a:t>
            </a:r>
            <a:r>
              <a:rPr lang="en-US" dirty="0"/>
              <a:t>II – </a:t>
            </a:r>
            <a:r>
              <a:rPr lang="en-US" dirty="0" smtClean="0"/>
              <a:t>Focus groups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DA0CBDE-0AB1-4874-A2B4-0EF9E29E4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What</a:t>
            </a:r>
            <a:r>
              <a:rPr lang="en-US" sz="3600" b="1" dirty="0" smtClean="0"/>
              <a:t>?</a:t>
            </a:r>
            <a:endParaRPr lang="en-US" sz="3600" dirty="0"/>
          </a:p>
          <a:p>
            <a:r>
              <a:rPr lang="en-US" sz="3600" dirty="0" smtClean="0"/>
              <a:t>10 person </a:t>
            </a:r>
            <a:r>
              <a:rPr lang="en-US" sz="3600" dirty="0"/>
              <a:t>focus groups to discuss care plans</a:t>
            </a:r>
          </a:p>
          <a:p>
            <a:pPr lvl="1"/>
            <a:r>
              <a:rPr lang="en-US" sz="3200" dirty="0" smtClean="0"/>
              <a:t>Before and after the May </a:t>
            </a:r>
            <a:r>
              <a:rPr lang="en-US" sz="3200" dirty="0"/>
              <a:t>PMMNG </a:t>
            </a:r>
            <a:r>
              <a:rPr lang="en-US" sz="3200" dirty="0" smtClean="0"/>
              <a:t>meeting</a:t>
            </a:r>
          </a:p>
          <a:p>
            <a:pPr lvl="1"/>
            <a:r>
              <a:rPr lang="en-US" sz="3200" dirty="0" smtClean="0"/>
              <a:t>~1 hour</a:t>
            </a:r>
            <a:endParaRPr lang="en-US" sz="3600" dirty="0" smtClean="0"/>
          </a:p>
          <a:p>
            <a:r>
              <a:rPr lang="en-US" sz="3600" dirty="0" smtClean="0"/>
              <a:t>In-depth discussions on how to improve care plans</a:t>
            </a:r>
          </a:p>
          <a:p>
            <a:pPr marL="0" indent="0">
              <a:buNone/>
            </a:pPr>
            <a:r>
              <a:rPr lang="en-US" sz="3600" b="1" dirty="0" smtClean="0"/>
              <a:t>When?</a:t>
            </a:r>
            <a:endParaRPr lang="en-US" sz="3600" dirty="0"/>
          </a:p>
          <a:p>
            <a:r>
              <a:rPr lang="en-US" sz="3600" dirty="0" smtClean="0"/>
              <a:t>May 12</a:t>
            </a:r>
            <a:r>
              <a:rPr lang="en-US" sz="3600" baseline="30000" dirty="0" smtClean="0"/>
              <a:t>th</a:t>
            </a:r>
            <a:r>
              <a:rPr lang="en-US" sz="3600" dirty="0" smtClean="0"/>
              <a:t>, 2018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420" y="4779531"/>
            <a:ext cx="3707883" cy="207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06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84A6615-B842-4A94-B60C-293FBED8B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Why participate?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7A253436-B7E0-4406-B104-6B6B86B5136F}"/>
              </a:ext>
            </a:extLst>
          </p:cNvPr>
          <p:cNvSpPr txBox="1"/>
          <p:nvPr/>
        </p:nvSpPr>
        <p:spPr>
          <a:xfrm>
            <a:off x="2266697" y="1431283"/>
            <a:ext cx="823174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u="sng" dirty="0"/>
              <a:t>250+ multiple myeloma survivors from 44 states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="" xmlns:a16="http://schemas.microsoft.com/office/drawing/2014/main" id="{3B989C61-0DCF-4149-9EFE-31B1619CE3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347166" y="1952204"/>
            <a:ext cx="7721547" cy="490579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15121" y="5401161"/>
            <a:ext cx="3397081" cy="1244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55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232</Words>
  <Application>Microsoft Macintosh PowerPoint</Application>
  <PresentationFormat>Widescreen</PresentationFormat>
  <Paragraphs>39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OncoLife-PMMNG partnership: Improving survivorship care plans for chronic cancer survivors</vt:lpstr>
      <vt:lpstr>What is a survivorship care plan?</vt:lpstr>
      <vt:lpstr>How can we improve SCPs for chronic cancer survivors?</vt:lpstr>
      <vt:lpstr>Part I – Online</vt:lpstr>
      <vt:lpstr>Things to know before you go</vt:lpstr>
      <vt:lpstr>Part II – Focus groups</vt:lpstr>
      <vt:lpstr>Why participate?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Penn-PMMNG partnership</dc:title>
  <dc:creator>Joe Benci</dc:creator>
  <cp:lastModifiedBy>Joe Benci</cp:lastModifiedBy>
  <cp:revision>36</cp:revision>
  <dcterms:created xsi:type="dcterms:W3CDTF">2017-11-06T20:15:26Z</dcterms:created>
  <dcterms:modified xsi:type="dcterms:W3CDTF">2018-03-11T20:08:06Z</dcterms:modified>
</cp:coreProperties>
</file>