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7"/>
  </p:notesMasterIdLst>
  <p:sldIdLst>
    <p:sldId id="256" r:id="rId2"/>
    <p:sldId id="268" r:id="rId3"/>
    <p:sldId id="324" r:id="rId4"/>
    <p:sldId id="270" r:id="rId5"/>
    <p:sldId id="271" r:id="rId6"/>
    <p:sldId id="272" r:id="rId7"/>
    <p:sldId id="273" r:id="rId8"/>
    <p:sldId id="283" r:id="rId9"/>
    <p:sldId id="258" r:id="rId10"/>
    <p:sldId id="332" r:id="rId11"/>
    <p:sldId id="274" r:id="rId12"/>
    <p:sldId id="333" r:id="rId13"/>
    <p:sldId id="276" r:id="rId14"/>
    <p:sldId id="289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266" autoAdjust="0"/>
  </p:normalViewPr>
  <p:slideViewPr>
    <p:cSldViewPr>
      <p:cViewPr varScale="1">
        <p:scale>
          <a:sx n="39" d="100"/>
          <a:sy n="39" d="100"/>
        </p:scale>
        <p:origin x="141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9EA77B-1548-44A3-9A4C-EDFC7E4E5C2F}" type="datetimeFigureOut">
              <a:rPr lang="en-US" smtClean="0"/>
              <a:pPr/>
              <a:t>5/14/2018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53B0FE-698E-44B7-B3A3-10052464EE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543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046CE7-5BDC-414F-8A8D-F2ACA5C3CF46}" type="slidenum">
              <a:rPr lang="en-US" smtClean="0">
                <a:latin typeface="Arial" charset="0"/>
              </a:rPr>
              <a:pPr/>
              <a:t>11</a:t>
            </a:fld>
            <a:endParaRPr lang="en-US" smtClean="0">
              <a:latin typeface="Arial" charset="0"/>
            </a:endParaRPr>
          </a:p>
        </p:txBody>
      </p:sp>
      <p:sp>
        <p:nvSpPr>
          <p:cNvPr id="68611" name="Rectangle 7"/>
          <p:cNvSpPr txBox="1">
            <a:spLocks noGrp="1" noChangeArrowheads="1"/>
          </p:cNvSpPr>
          <p:nvPr/>
        </p:nvSpPr>
        <p:spPr bwMode="auto">
          <a:xfrm>
            <a:off x="3884027" y="8686488"/>
            <a:ext cx="2972421" cy="455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5" rIns="91430" bIns="45715" anchor="b"/>
          <a:lstStyle/>
          <a:p>
            <a:pPr algn="r" eaLnBrk="1" hangingPunct="1"/>
            <a:fld id="{B46400DC-EACF-411E-B3DE-D16950F94539}" type="slidenum">
              <a:rPr lang="en-US" sz="1300">
                <a:latin typeface="Arial" charset="0"/>
              </a:rPr>
              <a:pPr algn="r" eaLnBrk="1" hangingPunct="1"/>
              <a:t>11</a:t>
            </a:fld>
            <a:endParaRPr lang="en-US" sz="1300" dirty="0">
              <a:latin typeface="Arial" charset="0"/>
            </a:endParaRPr>
          </a:p>
        </p:txBody>
      </p:sp>
      <p:sp>
        <p:nvSpPr>
          <p:cNvPr id="686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421" y="4344025"/>
            <a:ext cx="5485158" cy="4112926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With hospice care in a nursing home, the family is</a:t>
            </a:r>
            <a:r>
              <a:rPr lang="en-US" baseline="0" dirty="0" smtClean="0"/>
              <a:t> responsible for room &amp; board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3B0FE-698E-44B7-B3A3-10052464EEB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778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CC5DAF-87E5-49F5-903F-B90EF21DC3E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14/05/2018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98C9BD-93FD-4762-82A1-52C817A4AA67}" type="slidenum">
              <a:rPr lang="fr-C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CC5DAF-87E5-49F5-903F-B90EF21DC3E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14/05/2018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98C9BD-93FD-4762-82A1-52C817A4AA67}" type="slidenum">
              <a:rPr lang="fr-C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CC5DAF-87E5-49F5-903F-B90EF21DC3E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14/05/2018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98C9BD-93FD-4762-82A1-52C817A4AA67}" type="slidenum">
              <a:rPr lang="fr-C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CC5DAF-87E5-49F5-903F-B90EF21DC3E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14/05/2018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98C9BD-93FD-4762-82A1-52C817A4AA67}" type="slidenum">
              <a:rPr lang="fr-C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CC5DAF-87E5-49F5-903F-B90EF21DC3E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14/05/2018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98C9BD-93FD-4762-82A1-52C817A4AA67}" type="slidenum">
              <a:rPr lang="fr-C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CC5DAF-87E5-49F5-903F-B90EF21DC3E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14/05/2018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98C9BD-93FD-4762-82A1-52C817A4AA67}" type="slidenum">
              <a:rPr lang="fr-C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CC5DAF-87E5-49F5-903F-B90EF21DC3E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14/05/2018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98C9BD-93FD-4762-82A1-52C817A4AA67}" type="slidenum">
              <a:rPr lang="fr-C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CC5DAF-87E5-49F5-903F-B90EF21DC3E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14/05/2018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98C9BD-93FD-4762-82A1-52C817A4AA67}" type="slidenum">
              <a:rPr lang="fr-C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CC5DAF-87E5-49F5-903F-B90EF21DC3E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14/05/2018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98C9BD-93FD-4762-82A1-52C817A4AA67}" type="slidenum">
              <a:rPr lang="fr-C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CC5DAF-87E5-49F5-903F-B90EF21DC3E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14/05/2018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98C9BD-93FD-4762-82A1-52C817A4AA67}" type="slidenum">
              <a:rPr lang="fr-C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CC5DAF-87E5-49F5-903F-B90EF21DC3E6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14/05/2018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98C9BD-93FD-4762-82A1-52C817A4AA67}" type="slidenum">
              <a:rPr lang="fr-CA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r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44A68EA7-59FE-4E31-AC42-77956672C29B}" type="datetimeFigureOut">
              <a:rPr lang="en-US" smtClean="0"/>
              <a:pPr/>
              <a:t>5/14/2018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E4D89E0-9B1D-4BB8-BE20-8FC871F4D90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???" TargetMode="Externa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pna.org/" TargetMode="External"/><Relationship Id="rId2" Type="http://schemas.openxmlformats.org/officeDocument/2006/relationships/hyperlink" Target="http://www.getpalliativecare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aahpm.org/" TargetMode="External"/><Relationship Id="rId4" Type="http://schemas.openxmlformats.org/officeDocument/2006/relationships/hyperlink" Target="http://www.capc.org/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Palliative Care at HUP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Jill Farabelli MSW LCSW</a:t>
            </a:r>
          </a:p>
          <a:p>
            <a:r>
              <a:rPr lang="en-US" dirty="0" smtClean="0"/>
              <a:t>Anessa Foxwell CRNP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659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Hospice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7976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dirty="0" smtClean="0">
                <a:solidFill>
                  <a:schemeClr val="bg1"/>
                </a:solidFill>
              </a:rPr>
              <a:t>How Does Palliative Care 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Differ From Hospice?</a:t>
            </a:r>
          </a:p>
        </p:txBody>
      </p:sp>
      <p:sp>
        <p:nvSpPr>
          <p:cNvPr id="30722" name="Date Placeholder 1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smtClean="0">
              <a:latin typeface="Verdana" pitchFamily="34" charset="0"/>
            </a:endParaRPr>
          </a:p>
          <a:p>
            <a:endParaRPr lang="en-US" sz="1400" smtClean="0">
              <a:latin typeface="Arial" charset="0"/>
            </a:endParaRPr>
          </a:p>
        </p:txBody>
      </p:sp>
      <p:sp>
        <p:nvSpPr>
          <p:cNvPr id="5324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203450"/>
            <a:ext cx="7408863" cy="3657600"/>
          </a:xfrm>
        </p:spPr>
        <p:txBody>
          <a:bodyPr>
            <a:normAutofit fontScale="77500" lnSpcReduction="20000"/>
          </a:bodyPr>
          <a:lstStyle/>
          <a:p>
            <a:r>
              <a:rPr lang="en-US" sz="2800" b="1" u="sng" dirty="0" smtClean="0">
                <a:latin typeface="+mj-lt"/>
              </a:rPr>
              <a:t>Non-hospice palliative care:</a:t>
            </a:r>
            <a:r>
              <a:rPr lang="en-US" sz="2800" dirty="0" smtClean="0">
                <a:latin typeface="+mj-lt"/>
              </a:rPr>
              <a:t>  </a:t>
            </a:r>
          </a:p>
          <a:p>
            <a:pPr lvl="1"/>
            <a:r>
              <a:rPr lang="en-US" sz="2600" dirty="0">
                <a:latin typeface="+mj-lt"/>
              </a:rPr>
              <a:t>A</a:t>
            </a:r>
            <a:r>
              <a:rPr lang="en-US" sz="2600" dirty="0" smtClean="0">
                <a:latin typeface="+mj-lt"/>
              </a:rPr>
              <a:t>ppropriate at any point in a serious illness  </a:t>
            </a:r>
          </a:p>
          <a:p>
            <a:pPr lvl="1"/>
            <a:r>
              <a:rPr lang="en-US" sz="2600" dirty="0">
                <a:latin typeface="+mj-lt"/>
              </a:rPr>
              <a:t>P</a:t>
            </a:r>
            <a:r>
              <a:rPr lang="en-US" sz="2600" dirty="0" smtClean="0">
                <a:latin typeface="+mj-lt"/>
              </a:rPr>
              <a:t>rovided at the same time as life-prolonging treatment  </a:t>
            </a:r>
          </a:p>
          <a:p>
            <a:pPr lvl="1"/>
            <a:r>
              <a:rPr lang="en-US" sz="2600" dirty="0" smtClean="0">
                <a:latin typeface="+mj-lt"/>
              </a:rPr>
              <a:t>No prognostic requirement, no need to choose between treatment approaches</a:t>
            </a:r>
          </a:p>
          <a:p>
            <a:pPr lvl="1" eaLnBrk="1" hangingPunct="1"/>
            <a:endParaRPr lang="en-US" sz="2400" u="sng" dirty="0" smtClean="0">
              <a:latin typeface="+mj-lt"/>
            </a:endParaRPr>
          </a:p>
          <a:p>
            <a:r>
              <a:rPr lang="en-US" sz="2800" b="1" u="sng" dirty="0" smtClean="0">
                <a:latin typeface="+mj-lt"/>
              </a:rPr>
              <a:t>Hospice is a form of palliative care:</a:t>
            </a:r>
            <a:r>
              <a:rPr lang="en-US" sz="2800" dirty="0" smtClean="0">
                <a:latin typeface="+mj-lt"/>
              </a:rPr>
              <a:t> </a:t>
            </a:r>
          </a:p>
          <a:p>
            <a:pPr lvl="1"/>
            <a:r>
              <a:rPr lang="en-US" sz="2600" dirty="0">
                <a:latin typeface="+mj-lt"/>
              </a:rPr>
              <a:t>P</a:t>
            </a:r>
            <a:r>
              <a:rPr lang="en-US" sz="2600" dirty="0" smtClean="0">
                <a:latin typeface="+mj-lt"/>
              </a:rPr>
              <a:t>rovides care for those in the last weeks/few months of life </a:t>
            </a:r>
          </a:p>
          <a:p>
            <a:pPr lvl="1"/>
            <a:r>
              <a:rPr lang="en-US" sz="2600" dirty="0" smtClean="0">
                <a:latin typeface="+mj-lt"/>
              </a:rPr>
              <a:t>Patients must have a 2 MD-certified prognosis of &lt;6 months + give up insurance coverage for curative/life prolonging treatment in order to be eligible	</a:t>
            </a:r>
            <a:r>
              <a:rPr lang="en-US" sz="2600" dirty="0" smtClean="0">
                <a:latin typeface="Arial" charset="0"/>
              </a:rPr>
              <a:t>	 </a:t>
            </a:r>
          </a:p>
          <a:p>
            <a:pPr eaLnBrk="1" hangingPunct="1">
              <a:buFontTx/>
              <a:buNone/>
            </a:pPr>
            <a:endParaRPr lang="en-US" sz="2800" dirty="0" smtClean="0"/>
          </a:p>
        </p:txBody>
      </p:sp>
      <p:sp>
        <p:nvSpPr>
          <p:cNvPr id="30725" name="Text Box 4"/>
          <p:cNvSpPr txBox="1">
            <a:spLocks noChangeArrowheads="1"/>
          </p:cNvSpPr>
          <p:nvPr/>
        </p:nvSpPr>
        <p:spPr bwMode="auto">
          <a:xfrm>
            <a:off x="2362200" y="6400800"/>
            <a:ext cx="60960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>
                <a:latin typeface="TradeGothic Light" pitchFamily="1" charset="0"/>
                <a:ea typeface="ヒラギノ角ゴ Pro W3" pitchFamily="1" charset="-128"/>
              </a:rPr>
              <a:t>Copyright 2008 Center to Advance Palliative Care. Reproduction by permission only.</a:t>
            </a:r>
          </a:p>
        </p:txBody>
      </p:sp>
      <p:pic>
        <p:nvPicPr>
          <p:cNvPr id="30726" name="Picture 5" descr="slide-insid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588" y="5867400"/>
            <a:ext cx="914558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19463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48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022916847"/>
              </p:ext>
            </p:extLst>
          </p:nvPr>
        </p:nvGraphicFramePr>
        <p:xfrm>
          <a:off x="1524000" y="3810000"/>
          <a:ext cx="6172200" cy="289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Document" r:id="rId3" imgW="8457889" imgH="5422700" progId="Word.Document.12">
                  <p:link updateAutomatic="1"/>
                </p:oleObj>
              </mc:Choice>
              <mc:Fallback>
                <p:oleObj name="Document" r:id="rId3" imgW="8457889" imgH="5422700" progId="Word.Document.12">
                  <p:link updateAutomatic="1"/>
                  <p:pic>
                    <p:nvPicPr>
                      <p:cNvPr id="0" name="Picture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t="8430"/>
                      <a:stretch>
                        <a:fillRect/>
                      </a:stretch>
                    </p:blipFill>
                    <p:spPr bwMode="auto">
                      <a:xfrm>
                        <a:off x="1524000" y="3810000"/>
                        <a:ext cx="6172200" cy="289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Palliative Care Versus Hospice</a:t>
            </a:r>
            <a:endParaRPr lang="en-US" dirty="0"/>
          </a:p>
        </p:txBody>
      </p:sp>
      <p:pic>
        <p:nvPicPr>
          <p:cNvPr id="1028" name="Picture 4" descr="http://www.thechristhospital.com/upload/images/palliative%20care_hospice%20graphic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905000"/>
            <a:ext cx="1790700" cy="1790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505200" y="243840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Palliative care aims to improve </a:t>
            </a:r>
            <a:br>
              <a:rPr lang="en-US" dirty="0"/>
            </a:br>
            <a:r>
              <a:rPr lang="en-US" dirty="0"/>
              <a:t>quality of life for any patient with </a:t>
            </a:r>
            <a:br>
              <a:rPr lang="en-US" dirty="0"/>
            </a:br>
            <a:r>
              <a:rPr lang="en-US" dirty="0"/>
              <a:t>a serious illness - not just for</a:t>
            </a:r>
            <a:br>
              <a:rPr lang="en-US" dirty="0"/>
            </a:br>
            <a:r>
              <a:rPr lang="en-US" dirty="0"/>
              <a:t>those who need end of life care</a:t>
            </a:r>
          </a:p>
        </p:txBody>
      </p:sp>
    </p:spTree>
    <p:extLst>
      <p:ext uri="{BB962C8B-B14F-4D97-AF65-F5344CB8AC3E}">
        <p14:creationId xmlns:p14="http://schemas.microsoft.com/office/powerpoint/2010/main" val="34935872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2057400"/>
            <a:ext cx="7408333" cy="4068763"/>
          </a:xfrm>
        </p:spPr>
        <p:txBody>
          <a:bodyPr/>
          <a:lstStyle/>
          <a:p>
            <a:r>
              <a:rPr lang="en-US" dirty="0" smtClean="0"/>
              <a:t>Home</a:t>
            </a:r>
          </a:p>
          <a:p>
            <a:r>
              <a:rPr lang="en-US" dirty="0" smtClean="0"/>
              <a:t>Residential </a:t>
            </a:r>
          </a:p>
          <a:p>
            <a:pPr lvl="1"/>
            <a:r>
              <a:rPr lang="en-US" dirty="0" smtClean="0"/>
              <a:t>Keystone House</a:t>
            </a:r>
          </a:p>
          <a:p>
            <a:pPr lvl="1"/>
            <a:r>
              <a:rPr lang="en-US" dirty="0" smtClean="0"/>
              <a:t>Sacred Heart Home</a:t>
            </a:r>
          </a:p>
          <a:p>
            <a:r>
              <a:rPr lang="en-US" dirty="0" smtClean="0"/>
              <a:t>Nursing home w/ hospice care (LTC)</a:t>
            </a:r>
          </a:p>
          <a:p>
            <a:r>
              <a:rPr lang="en-US" dirty="0" smtClean="0"/>
              <a:t>General in-patient hospice (GIP)</a:t>
            </a:r>
          </a:p>
          <a:p>
            <a:pPr lvl="1"/>
            <a:r>
              <a:rPr lang="en-US" dirty="0" smtClean="0"/>
              <a:t>In-patient units (ex. Penn Hospice at Rittenhouse)</a:t>
            </a:r>
          </a:p>
          <a:p>
            <a:pPr lvl="1"/>
            <a:r>
              <a:rPr lang="en-US" dirty="0" smtClean="0"/>
              <a:t>Hospital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Locations for Hospice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4390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4800" y="2590800"/>
            <a:ext cx="8458199" cy="38862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hlinkClick r:id="rId2"/>
              </a:rPr>
              <a:t>http://www.getpalliativecare.org/</a:t>
            </a:r>
            <a:r>
              <a:rPr lang="en-US" sz="2800" dirty="0" smtClean="0"/>
              <a:t> (Info for patients &amp; families)</a:t>
            </a:r>
          </a:p>
          <a:p>
            <a:r>
              <a:rPr lang="en-US" sz="2800" u="sng" dirty="0" smtClean="0">
                <a:solidFill>
                  <a:schemeClr val="tx2"/>
                </a:solidFill>
                <a:hlinkClick r:id="rId3"/>
              </a:rPr>
              <a:t>www.hpna.org</a:t>
            </a:r>
            <a:r>
              <a:rPr lang="en-US" sz="2800" dirty="0" smtClean="0"/>
              <a:t> (Hospice &amp; Palliative Nurses Association)</a:t>
            </a:r>
            <a:endParaRPr lang="en-US" sz="2800" u="sng" dirty="0" smtClean="0"/>
          </a:p>
          <a:p>
            <a:r>
              <a:rPr lang="en-US" sz="2800" u="sng" dirty="0" smtClean="0">
                <a:hlinkClick r:id="rId4"/>
              </a:rPr>
              <a:t>www.capc.org</a:t>
            </a:r>
            <a:r>
              <a:rPr lang="en-US" sz="2800" dirty="0" smtClean="0"/>
              <a:t> (Center to Advance Palliative Care)</a:t>
            </a:r>
            <a:endParaRPr lang="en-US" sz="2800" u="sng" dirty="0" smtClean="0"/>
          </a:p>
          <a:p>
            <a:r>
              <a:rPr lang="en-US" sz="2800" u="sng" dirty="0" smtClean="0">
                <a:hlinkClick r:id="rId5"/>
              </a:rPr>
              <a:t>www.aahpm.org</a:t>
            </a:r>
            <a:r>
              <a:rPr lang="en-US" sz="2800" dirty="0" smtClean="0"/>
              <a:t> (American Academy of Hospice and Palliative Medicine)</a:t>
            </a:r>
            <a:endParaRPr lang="en-US" sz="2800" u="sng" dirty="0" smtClean="0">
              <a:solidFill>
                <a:schemeClr val="accent1"/>
              </a:solidFill>
            </a:endParaRPr>
          </a:p>
          <a:p>
            <a:endParaRPr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CA" dirty="0" smtClean="0">
                <a:solidFill>
                  <a:schemeClr val="bg1"/>
                </a:solidFill>
              </a:rPr>
              <a:t>Palliative Care </a:t>
            </a:r>
            <a:r>
              <a:rPr lang="fr-CA" dirty="0" err="1" smtClean="0">
                <a:solidFill>
                  <a:schemeClr val="bg1"/>
                </a:solidFill>
              </a:rPr>
              <a:t>Resources</a:t>
            </a:r>
            <a:endParaRPr lang="fr-CA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329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275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625" y="1917710"/>
            <a:ext cx="8229600" cy="4511686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CA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Define</a:t>
            </a:r>
            <a:r>
              <a:rPr lang="fr-CA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palliative care and hospice.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CA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CA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Review</a:t>
            </a:r>
            <a:r>
              <a:rPr lang="fr-CA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the </a:t>
            </a:r>
            <a:r>
              <a:rPr lang="fr-CA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role</a:t>
            </a:r>
            <a:r>
              <a:rPr lang="fr-CA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of the palliative care and hospice teams </a:t>
            </a:r>
            <a:r>
              <a:rPr lang="fr-CA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at</a:t>
            </a:r>
            <a:r>
              <a:rPr lang="fr-CA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HUP.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fr-CA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CA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Discuss</a:t>
            </a:r>
            <a:r>
              <a:rPr lang="fr-CA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best practice for </a:t>
            </a:r>
            <a:r>
              <a:rPr lang="fr-CA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communicating</a:t>
            </a:r>
            <a:r>
              <a:rPr lang="fr-CA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CA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with</a:t>
            </a:r>
            <a:r>
              <a:rPr lang="fr-CA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patients and </a:t>
            </a:r>
            <a:r>
              <a:rPr lang="fr-CA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families</a:t>
            </a:r>
            <a:r>
              <a:rPr lang="fr-CA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at the end of life.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fr-CA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CA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CA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625" y="285750"/>
            <a:ext cx="8229600" cy="857234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CA" dirty="0" smtClean="0">
                <a:solidFill>
                  <a:schemeClr val="bg1"/>
                </a:solidFill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4260359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72067" y="1752600"/>
            <a:ext cx="7408333" cy="4373563"/>
          </a:xfrm>
        </p:spPr>
        <p:txBody>
          <a:bodyPr>
            <a:normAutofit fontScale="92500"/>
          </a:bodyPr>
          <a:lstStyle/>
          <a:p>
            <a:pPr marL="0" indent="0">
              <a:buFontTx/>
              <a:buNone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FontTx/>
              <a:buNone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Palliative care is </a:t>
            </a:r>
            <a:r>
              <a:rPr lang="en-US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specialized medical care for people with serious illnesses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This type of care is focused on providing patients with </a:t>
            </a:r>
            <a:r>
              <a:rPr lang="en-US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relief from the symptoms, pain, and stress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of a serious illness - whatever the diagnosis.</a:t>
            </a:r>
          </a:p>
          <a:p>
            <a:pPr marL="0" indent="0">
              <a:buFontTx/>
              <a:buNone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0" indent="0">
              <a:buFontTx/>
              <a:buNone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goal is to </a:t>
            </a:r>
            <a:r>
              <a:rPr lang="en-US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improve quality of life for both the patient and the family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 Palliative care is provided by a </a:t>
            </a:r>
            <a:r>
              <a:rPr lang="en-US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team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of doctors, nurses, and other specialists who </a:t>
            </a:r>
            <a:r>
              <a:rPr lang="en-US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work with a patient's other </a:t>
            </a:r>
            <a:r>
              <a:rPr lang="en-US" u="sng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providers </a:t>
            </a:r>
            <a:r>
              <a:rPr lang="en-US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 provide an extra layer of support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Palliative care is appropriate at any age and at any stage in a serious illness, and can be provided together with curative treatment.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err="1"/>
              <a:t>What</a:t>
            </a:r>
            <a:r>
              <a:rPr lang="fr-CA" dirty="0"/>
              <a:t> </a:t>
            </a:r>
            <a:r>
              <a:rPr lang="fr-CA" dirty="0" err="1"/>
              <a:t>is</a:t>
            </a:r>
            <a:r>
              <a:rPr lang="fr-CA" dirty="0"/>
              <a:t> Palliative Care?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338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1000" y="2362200"/>
            <a:ext cx="8386762" cy="3763963"/>
          </a:xfrm>
        </p:spPr>
        <p:txBody>
          <a:bodyPr rtlCol="0"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Pain and symptom management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Psychosocial and spiritual support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Goals of care and end of life conversations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Complex care coordination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CA" dirty="0" smtClean="0"/>
              <a:t>Palliative Care: </a:t>
            </a:r>
            <a:br>
              <a:rPr lang="fr-CA" dirty="0" smtClean="0"/>
            </a:br>
            <a:r>
              <a:rPr lang="fr-CA" dirty="0" smtClean="0"/>
              <a:t>An Extra Layer of Support</a:t>
            </a:r>
          </a:p>
        </p:txBody>
      </p:sp>
    </p:spTree>
    <p:extLst>
      <p:ext uri="{BB962C8B-B14F-4D97-AF65-F5344CB8AC3E}">
        <p14:creationId xmlns:p14="http://schemas.microsoft.com/office/powerpoint/2010/main" val="35907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624" y="2590800"/>
            <a:ext cx="8486775" cy="3838596"/>
          </a:xfrm>
        </p:spPr>
        <p:txBody>
          <a:bodyPr rtlCol="0">
            <a:normAutofit/>
          </a:bodyPr>
          <a:lstStyle/>
          <a:p>
            <a:r>
              <a:rPr lang="en-US" sz="2800" dirty="0" smtClean="0"/>
              <a:t>Any patient who has a serious illness</a:t>
            </a:r>
            <a:endParaRPr lang="en-US" sz="3600" dirty="0" smtClean="0"/>
          </a:p>
          <a:p>
            <a:r>
              <a:rPr lang="en-US" sz="2800" dirty="0" smtClean="0"/>
              <a:t>In particular, palliative care may benefit patients with: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/>
              <a:t>Difficult to manage symptoms (pain, nausea, </a:t>
            </a:r>
            <a:r>
              <a:rPr lang="en-US" sz="2400" dirty="0" err="1" smtClean="0"/>
              <a:t>dyspnea</a:t>
            </a:r>
            <a:r>
              <a:rPr lang="en-US" sz="2400" dirty="0" smtClean="0"/>
              <a:t>, etc.)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/>
              <a:t>Existential or spiritual concerns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/>
              <a:t>Challenging coordination of care needs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/>
              <a:t>Complex medical decisions to make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CA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CA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CA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625" y="285750"/>
            <a:ext cx="8229600" cy="123825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CA" dirty="0" err="1" smtClean="0"/>
              <a:t>Who</a:t>
            </a:r>
            <a:r>
              <a:rPr lang="fr-CA" dirty="0" smtClean="0"/>
              <a:t> </a:t>
            </a:r>
            <a:r>
              <a:rPr lang="fr-CA" dirty="0" err="1" smtClean="0"/>
              <a:t>might</a:t>
            </a:r>
            <a:r>
              <a:rPr lang="fr-CA" dirty="0" smtClean="0"/>
              <a:t> </a:t>
            </a:r>
            <a:r>
              <a:rPr lang="fr-CA" dirty="0" err="1" smtClean="0"/>
              <a:t>benefit</a:t>
            </a:r>
            <a:r>
              <a:rPr lang="fr-CA" dirty="0" smtClean="0"/>
              <a:t> </a:t>
            </a:r>
            <a:r>
              <a:rPr lang="fr-CA" dirty="0" err="1" smtClean="0"/>
              <a:t>from</a:t>
            </a:r>
            <a:r>
              <a:rPr lang="fr-CA" dirty="0" smtClean="0"/>
              <a:t> </a:t>
            </a:r>
            <a:br>
              <a:rPr lang="fr-CA" dirty="0" smtClean="0"/>
            </a:br>
            <a:r>
              <a:rPr lang="fr-CA" dirty="0" smtClean="0"/>
              <a:t>palliative care?</a:t>
            </a:r>
          </a:p>
        </p:txBody>
      </p:sp>
    </p:spTree>
    <p:extLst>
      <p:ext uri="{BB962C8B-B14F-4D97-AF65-F5344CB8AC3E}">
        <p14:creationId xmlns:p14="http://schemas.microsoft.com/office/powerpoint/2010/main" val="317934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624" y="2590800"/>
            <a:ext cx="8486775" cy="3838596"/>
          </a:xfrm>
        </p:spPr>
        <p:txBody>
          <a:bodyPr rtlCol="0">
            <a:normAutofit/>
          </a:bodyPr>
          <a:lstStyle/>
          <a:p>
            <a:r>
              <a:rPr lang="en-US" sz="2800" dirty="0" smtClean="0"/>
              <a:t>At any time during the course of a serious illness</a:t>
            </a:r>
          </a:p>
          <a:p>
            <a:r>
              <a:rPr lang="en-US" sz="2800" dirty="0" smtClean="0"/>
              <a:t>Patients who receive palliative care can still:</a:t>
            </a:r>
          </a:p>
          <a:p>
            <a:pPr lvl="1">
              <a:buFont typeface="Wingdings" pitchFamily="2" charset="2"/>
              <a:buChar char="ü"/>
            </a:pPr>
            <a:r>
              <a:rPr lang="en-US" sz="2600" dirty="0" smtClean="0"/>
              <a:t>Have surgery, chemotherapy, radiotherapy</a:t>
            </a:r>
          </a:p>
          <a:p>
            <a:pPr lvl="1">
              <a:buFont typeface="Wingdings" pitchFamily="2" charset="2"/>
              <a:buChar char="ü"/>
            </a:pPr>
            <a:r>
              <a:rPr lang="en-US" sz="2600" dirty="0" smtClean="0"/>
              <a:t>Participate in clinical trials</a:t>
            </a:r>
          </a:p>
          <a:p>
            <a:pPr lvl="1">
              <a:buFont typeface="Wingdings" pitchFamily="2" charset="2"/>
              <a:buChar char="ü"/>
            </a:pPr>
            <a:r>
              <a:rPr lang="en-US" sz="2600" dirty="0" smtClean="0"/>
              <a:t>Have “Full Code” status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fr-CA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CA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CA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625" y="285750"/>
            <a:ext cx="8229600" cy="123825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CA" dirty="0" err="1" smtClean="0"/>
              <a:t>When</a:t>
            </a:r>
            <a:r>
              <a:rPr lang="fr-CA" dirty="0" smtClean="0"/>
              <a:t> </a:t>
            </a:r>
            <a:r>
              <a:rPr lang="fr-CA" dirty="0" err="1" smtClean="0"/>
              <a:t>is</a:t>
            </a:r>
            <a:r>
              <a:rPr lang="fr-CA" dirty="0" smtClean="0"/>
              <a:t> palliative care </a:t>
            </a:r>
            <a:r>
              <a:rPr lang="fr-CA" dirty="0" err="1" smtClean="0"/>
              <a:t>available</a:t>
            </a:r>
            <a:r>
              <a:rPr lang="fr-CA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911738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72067" y="2209800"/>
            <a:ext cx="7408333" cy="3916363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Inpatient consult service</a:t>
            </a:r>
          </a:p>
          <a:p>
            <a:pPr marL="457200" lvl="1" indent="0">
              <a:buNone/>
            </a:pPr>
            <a:endParaRPr lang="en-US" sz="24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US" dirty="0"/>
              <a:t>O</a:t>
            </a:r>
            <a:r>
              <a:rPr lang="en-US" dirty="0" smtClean="0"/>
              <a:t>utpatient clinic for patients with cancer</a:t>
            </a:r>
          </a:p>
          <a:p>
            <a:pPr marL="1038543" lvl="2" indent="-457200">
              <a:buFont typeface="Wingdings" charset="2"/>
              <a:buChar char="ü"/>
            </a:pPr>
            <a:r>
              <a:rPr lang="en-US" dirty="0" smtClean="0"/>
              <a:t>Appointment can be made by patient’s provider prior to discharge and coordinated with the days of their oncology appointments</a:t>
            </a:r>
          </a:p>
          <a:p>
            <a:pPr marL="1038543" lvl="2" indent="-457200">
              <a:buFont typeface="Wingdings" charset="2"/>
              <a:buChar char="ü"/>
            </a:pPr>
            <a:r>
              <a:rPr lang="en-US" dirty="0" smtClean="0"/>
              <a:t>At the Perelman Center</a:t>
            </a:r>
          </a:p>
          <a:p>
            <a:pPr marL="0" indent="0">
              <a:buNone/>
            </a:pPr>
            <a:endParaRPr lang="en-US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US" dirty="0" smtClean="0"/>
              <a:t>Home palliative care</a:t>
            </a:r>
          </a:p>
          <a:p>
            <a:pPr marL="1038543" lvl="2" indent="-457200">
              <a:buFont typeface="Wingdings" panose="05000000000000000000" pitchFamily="2" charset="2"/>
              <a:buChar char="ü"/>
            </a:pPr>
            <a:r>
              <a:rPr lang="en-US" dirty="0" smtClean="0"/>
              <a:t>Caring Way</a:t>
            </a:r>
            <a:endParaRPr lang="en-US" dirty="0"/>
          </a:p>
          <a:p>
            <a:pPr marL="612457" indent="-457200">
              <a:buFont typeface="Wingdings" pitchFamily="2" charset="2"/>
              <a:buChar char="ü"/>
            </a:pPr>
            <a:endParaRPr lang="en-US" sz="20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Palliative Care in the Health 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088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HUP Palliative Care Team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MD (4)</a:t>
            </a:r>
          </a:p>
          <a:p>
            <a:r>
              <a:rPr lang="en-US" dirty="0" smtClean="0"/>
              <a:t>CRNP (5)</a:t>
            </a:r>
          </a:p>
          <a:p>
            <a:r>
              <a:rPr lang="en-US" dirty="0" smtClean="0"/>
              <a:t>Pharmacist (1)</a:t>
            </a:r>
          </a:p>
          <a:p>
            <a:r>
              <a:rPr lang="en-US" dirty="0" smtClean="0"/>
              <a:t>Social workers (1.5)</a:t>
            </a:r>
          </a:p>
          <a:p>
            <a:r>
              <a:rPr lang="en-US" dirty="0" smtClean="0"/>
              <a:t>Spiritual care provider (1)</a:t>
            </a:r>
          </a:p>
          <a:p>
            <a:r>
              <a:rPr lang="en-US" dirty="0" smtClean="0">
                <a:sym typeface="Wingdings" pitchFamily="2" charset="2"/>
              </a:rPr>
              <a:t>Triage Nurse (1)</a:t>
            </a:r>
            <a:endParaRPr lang="en-US" dirty="0" smtClean="0"/>
          </a:p>
          <a:p>
            <a:r>
              <a:rPr lang="en-US" dirty="0" smtClean="0"/>
              <a:t>Learners (rotating)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We are an acute in-patient consultation service. Primary teams consult for assistance with pain management, symptom management, psychosocial distress, spiritual distress, goals of care discussion, and/or end-of-life issues. We make recommendations to the primary team in these 6 domains.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865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895600"/>
            <a:ext cx="7586133" cy="3428999"/>
          </a:xfrm>
        </p:spPr>
        <p:txBody>
          <a:bodyPr/>
          <a:lstStyle/>
          <a:p>
            <a:r>
              <a:rPr lang="en-US" dirty="0" smtClean="0"/>
              <a:t>Consults placed by patient’s primary team 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rovider pages PC team with information about patient &amp; reason for the consult and enters a palliative care order into Sunrise.</a:t>
            </a:r>
          </a:p>
          <a:p>
            <a:pPr lvl="1"/>
            <a:r>
              <a:rPr lang="en-US" dirty="0" smtClean="0"/>
              <a:t>Anyone, including bedside nurse, can request consult from the patient’s primary team or contact the Palliative Care Service, however PC needs to discuss with primary team for official order.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Requesting a Palliative </a:t>
            </a:r>
            <a:r>
              <a:rPr lang="en-US" dirty="0"/>
              <a:t>C</a:t>
            </a:r>
            <a:r>
              <a:rPr lang="en-US" dirty="0" smtClean="0"/>
              <a:t>are </a:t>
            </a:r>
            <a:r>
              <a:rPr lang="en-US" dirty="0"/>
              <a:t>C</a:t>
            </a:r>
            <a:r>
              <a:rPr lang="en-US" dirty="0" smtClean="0"/>
              <a:t>onsult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9135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2146</TotalTime>
  <Words>664</Words>
  <Application>Microsoft Office PowerPoint</Application>
  <PresentationFormat>On-screen Show (4:3)</PresentationFormat>
  <Paragraphs>92</Paragraphs>
  <Slides>15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Links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Arial</vt:lpstr>
      <vt:lpstr>Calibri</vt:lpstr>
      <vt:lpstr>Candara</vt:lpstr>
      <vt:lpstr>Symbol</vt:lpstr>
      <vt:lpstr>TradeGothic Light</vt:lpstr>
      <vt:lpstr>Verdana</vt:lpstr>
      <vt:lpstr>Wingdings</vt:lpstr>
      <vt:lpstr>ヒラギノ角ゴ Pro W3</vt:lpstr>
      <vt:lpstr>1_Waveform</vt:lpstr>
      <vt:lpstr>???</vt:lpstr>
      <vt:lpstr>Palliative Care at HUP</vt:lpstr>
      <vt:lpstr>Objectives</vt:lpstr>
      <vt:lpstr>What is Palliative Care?</vt:lpstr>
      <vt:lpstr>Palliative Care:  An Extra Layer of Support</vt:lpstr>
      <vt:lpstr>Who might benefit from  palliative care?</vt:lpstr>
      <vt:lpstr>When is palliative care available?</vt:lpstr>
      <vt:lpstr>Palliative Care in the Health System</vt:lpstr>
      <vt:lpstr>HUP Palliative Care Team</vt:lpstr>
      <vt:lpstr>Requesting a Palliative Care Consult</vt:lpstr>
      <vt:lpstr>Hospice</vt:lpstr>
      <vt:lpstr>How Does Palliative Care  Differ From Hospice?</vt:lpstr>
      <vt:lpstr>Palliative Care Versus Hospice</vt:lpstr>
      <vt:lpstr>Locations for Hospice</vt:lpstr>
      <vt:lpstr>Palliative Care Resources</vt:lpstr>
      <vt:lpstr>Questions?</vt:lpstr>
    </vt:vector>
  </TitlesOfParts>
  <Company>Penn Medicine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Carton, Erin R</dc:creator>
  <cp:lastModifiedBy>Foxwell, Anessa</cp:lastModifiedBy>
  <cp:revision>36</cp:revision>
  <dcterms:created xsi:type="dcterms:W3CDTF">2015-01-14T22:23:03Z</dcterms:created>
  <dcterms:modified xsi:type="dcterms:W3CDTF">2018-05-14T14:05:11Z</dcterms:modified>
</cp:coreProperties>
</file>