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99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4" r:id="rId38"/>
    <p:sldId id="295" r:id="rId39"/>
    <p:sldId id="296" r:id="rId40"/>
    <p:sldId id="297" r:id="rId41"/>
    <p:sldId id="298" r:id="rId42"/>
    <p:sldId id="293" r:id="rId43"/>
    <p:sldId id="300" r:id="rId44"/>
    <p:sldId id="301" r:id="rId45"/>
    <p:sldId id="302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E04D39-DAE8-4DF4-9355-BDA9EBD29524}" v="8" dt="2021-07-10T01:22:03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leen Erb" userId="7241a43f4993e34e" providerId="LiveId" clId="{6CE04D39-DAE8-4DF4-9355-BDA9EBD29524}"/>
    <pc:docChg chg="undo custSel addSld modSld sldOrd">
      <pc:chgData name="Colleen Erb" userId="7241a43f4993e34e" providerId="LiveId" clId="{6CE04D39-DAE8-4DF4-9355-BDA9EBD29524}" dt="2021-07-10T19:26:41.254" v="3219" actId="20577"/>
      <pc:docMkLst>
        <pc:docMk/>
      </pc:docMkLst>
      <pc:sldChg chg="modSp mod">
        <pc:chgData name="Colleen Erb" userId="7241a43f4993e34e" providerId="LiveId" clId="{6CE04D39-DAE8-4DF4-9355-BDA9EBD29524}" dt="2021-07-10T16:53:22.143" v="2445" actId="20577"/>
        <pc:sldMkLst>
          <pc:docMk/>
          <pc:sldMk cId="3772463659" sldId="256"/>
        </pc:sldMkLst>
        <pc:spChg chg="mod">
          <ac:chgData name="Colleen Erb" userId="7241a43f4993e34e" providerId="LiveId" clId="{6CE04D39-DAE8-4DF4-9355-BDA9EBD29524}" dt="2021-07-10T16:53:22.143" v="2445" actId="20577"/>
          <ac:spMkLst>
            <pc:docMk/>
            <pc:sldMk cId="3772463659" sldId="256"/>
            <ac:spMk id="3" creationId="{8B242F98-C2C4-4C45-A9D3-2BFAA0B47575}"/>
          </ac:spMkLst>
        </pc:spChg>
      </pc:sldChg>
      <pc:sldChg chg="modSp mod">
        <pc:chgData name="Colleen Erb" userId="7241a43f4993e34e" providerId="LiveId" clId="{6CE04D39-DAE8-4DF4-9355-BDA9EBD29524}" dt="2021-07-10T19:26:41.254" v="3219" actId="20577"/>
        <pc:sldMkLst>
          <pc:docMk/>
          <pc:sldMk cId="2333134716" sldId="265"/>
        </pc:sldMkLst>
        <pc:spChg chg="mod">
          <ac:chgData name="Colleen Erb" userId="7241a43f4993e34e" providerId="LiveId" clId="{6CE04D39-DAE8-4DF4-9355-BDA9EBD29524}" dt="2021-07-10T19:26:41.254" v="3219" actId="20577"/>
          <ac:spMkLst>
            <pc:docMk/>
            <pc:sldMk cId="2333134716" sldId="265"/>
            <ac:spMk id="3" creationId="{956CCEDC-A059-4077-BC86-DF7B40FBFB51}"/>
          </ac:spMkLst>
        </pc:spChg>
      </pc:sldChg>
      <pc:sldChg chg="modSp mod">
        <pc:chgData name="Colleen Erb" userId="7241a43f4993e34e" providerId="LiveId" clId="{6CE04D39-DAE8-4DF4-9355-BDA9EBD29524}" dt="2021-07-10T16:56:55.850" v="2449" actId="20577"/>
        <pc:sldMkLst>
          <pc:docMk/>
          <pc:sldMk cId="3490056750" sldId="267"/>
        </pc:sldMkLst>
        <pc:spChg chg="mod">
          <ac:chgData name="Colleen Erb" userId="7241a43f4993e34e" providerId="LiveId" clId="{6CE04D39-DAE8-4DF4-9355-BDA9EBD29524}" dt="2021-07-10T16:56:55.850" v="2449" actId="20577"/>
          <ac:spMkLst>
            <pc:docMk/>
            <pc:sldMk cId="3490056750" sldId="267"/>
            <ac:spMk id="3" creationId="{B5264573-B325-4C96-BDD9-68FBF35F4116}"/>
          </ac:spMkLst>
        </pc:spChg>
      </pc:sldChg>
      <pc:sldChg chg="modSp mod modNotesTx">
        <pc:chgData name="Colleen Erb" userId="7241a43f4993e34e" providerId="LiveId" clId="{6CE04D39-DAE8-4DF4-9355-BDA9EBD29524}" dt="2021-07-10T17:00:01.608" v="2946" actId="20577"/>
        <pc:sldMkLst>
          <pc:docMk/>
          <pc:sldMk cId="2523689967" sldId="268"/>
        </pc:sldMkLst>
        <pc:spChg chg="mod">
          <ac:chgData name="Colleen Erb" userId="7241a43f4993e34e" providerId="LiveId" clId="{6CE04D39-DAE8-4DF4-9355-BDA9EBD29524}" dt="2021-07-10T16:56:44.811" v="2448" actId="33524"/>
          <ac:spMkLst>
            <pc:docMk/>
            <pc:sldMk cId="2523689967" sldId="268"/>
            <ac:spMk id="3" creationId="{AF297A06-345D-4D85-96FB-E33DFD9DD352}"/>
          </ac:spMkLst>
        </pc:spChg>
      </pc:sldChg>
      <pc:sldChg chg="modSp mod">
        <pc:chgData name="Colleen Erb" userId="7241a43f4993e34e" providerId="LiveId" clId="{6CE04D39-DAE8-4DF4-9355-BDA9EBD29524}" dt="2021-07-10T16:56:26.406" v="2447" actId="20577"/>
        <pc:sldMkLst>
          <pc:docMk/>
          <pc:sldMk cId="2060587029" sldId="269"/>
        </pc:sldMkLst>
        <pc:spChg chg="mod">
          <ac:chgData name="Colleen Erb" userId="7241a43f4993e34e" providerId="LiveId" clId="{6CE04D39-DAE8-4DF4-9355-BDA9EBD29524}" dt="2021-07-10T16:56:26.406" v="2447" actId="20577"/>
          <ac:spMkLst>
            <pc:docMk/>
            <pc:sldMk cId="2060587029" sldId="269"/>
            <ac:spMk id="3" creationId="{FA133889-19EC-4EAC-A223-1EEFE0C37D2D}"/>
          </ac:spMkLst>
        </pc:spChg>
      </pc:sldChg>
      <pc:sldChg chg="modSp mod">
        <pc:chgData name="Colleen Erb" userId="7241a43f4993e34e" providerId="LiveId" clId="{6CE04D39-DAE8-4DF4-9355-BDA9EBD29524}" dt="2021-07-10T00:57:16.110" v="539" actId="20577"/>
        <pc:sldMkLst>
          <pc:docMk/>
          <pc:sldMk cId="2128740192" sldId="274"/>
        </pc:sldMkLst>
        <pc:spChg chg="mod">
          <ac:chgData name="Colleen Erb" userId="7241a43f4993e34e" providerId="LiveId" clId="{6CE04D39-DAE8-4DF4-9355-BDA9EBD29524}" dt="2021-07-10T00:57:16.110" v="539" actId="20577"/>
          <ac:spMkLst>
            <pc:docMk/>
            <pc:sldMk cId="2128740192" sldId="274"/>
            <ac:spMk id="3" creationId="{461D9DA1-E4A4-421F-9A50-AA00487D65BF}"/>
          </ac:spMkLst>
        </pc:spChg>
      </pc:sldChg>
      <pc:sldChg chg="modSp mod">
        <pc:chgData name="Colleen Erb" userId="7241a43f4993e34e" providerId="LiveId" clId="{6CE04D39-DAE8-4DF4-9355-BDA9EBD29524}" dt="2021-07-10T00:57:28.785" v="541" actId="14100"/>
        <pc:sldMkLst>
          <pc:docMk/>
          <pc:sldMk cId="202139344" sldId="275"/>
        </pc:sldMkLst>
        <pc:picChg chg="mod">
          <ac:chgData name="Colleen Erb" userId="7241a43f4993e34e" providerId="LiveId" clId="{6CE04D39-DAE8-4DF4-9355-BDA9EBD29524}" dt="2021-07-10T00:57:28.785" v="541" actId="14100"/>
          <ac:picMkLst>
            <pc:docMk/>
            <pc:sldMk cId="202139344" sldId="275"/>
            <ac:picMk id="7" creationId="{7ADB966C-AE4F-4059-A180-2034A2F39814}"/>
          </ac:picMkLst>
        </pc:picChg>
      </pc:sldChg>
      <pc:sldChg chg="modSp mod">
        <pc:chgData name="Colleen Erb" userId="7241a43f4993e34e" providerId="LiveId" clId="{6CE04D39-DAE8-4DF4-9355-BDA9EBD29524}" dt="2021-07-10T00:59:10.849" v="611" actId="20577"/>
        <pc:sldMkLst>
          <pc:docMk/>
          <pc:sldMk cId="3704581543" sldId="276"/>
        </pc:sldMkLst>
        <pc:spChg chg="mod">
          <ac:chgData name="Colleen Erb" userId="7241a43f4993e34e" providerId="LiveId" clId="{6CE04D39-DAE8-4DF4-9355-BDA9EBD29524}" dt="2021-07-10T00:59:10.849" v="611" actId="20577"/>
          <ac:spMkLst>
            <pc:docMk/>
            <pc:sldMk cId="3704581543" sldId="276"/>
            <ac:spMk id="3" creationId="{1F24B860-D09E-49DF-944B-56B12EFDCAB8}"/>
          </ac:spMkLst>
        </pc:spChg>
      </pc:sldChg>
      <pc:sldChg chg="modSp mod">
        <pc:chgData name="Colleen Erb" userId="7241a43f4993e34e" providerId="LiveId" clId="{6CE04D39-DAE8-4DF4-9355-BDA9EBD29524}" dt="2021-07-10T01:02:03.153" v="866" actId="20577"/>
        <pc:sldMkLst>
          <pc:docMk/>
          <pc:sldMk cId="1571971216" sldId="278"/>
        </pc:sldMkLst>
        <pc:spChg chg="mod">
          <ac:chgData name="Colleen Erb" userId="7241a43f4993e34e" providerId="LiveId" clId="{6CE04D39-DAE8-4DF4-9355-BDA9EBD29524}" dt="2021-07-10T01:02:03.153" v="866" actId="20577"/>
          <ac:spMkLst>
            <pc:docMk/>
            <pc:sldMk cId="1571971216" sldId="278"/>
            <ac:spMk id="3" creationId="{8F068728-53C1-4E4A-A2D7-74CA48811D18}"/>
          </ac:spMkLst>
        </pc:spChg>
      </pc:sldChg>
      <pc:sldChg chg="modSp mod">
        <pc:chgData name="Colleen Erb" userId="7241a43f4993e34e" providerId="LiveId" clId="{6CE04D39-DAE8-4DF4-9355-BDA9EBD29524}" dt="2021-07-10T01:02:56.020" v="933" actId="20577"/>
        <pc:sldMkLst>
          <pc:docMk/>
          <pc:sldMk cId="725065441" sldId="279"/>
        </pc:sldMkLst>
        <pc:spChg chg="mod">
          <ac:chgData name="Colleen Erb" userId="7241a43f4993e34e" providerId="LiveId" clId="{6CE04D39-DAE8-4DF4-9355-BDA9EBD29524}" dt="2021-07-10T01:02:56.020" v="933" actId="20577"/>
          <ac:spMkLst>
            <pc:docMk/>
            <pc:sldMk cId="725065441" sldId="279"/>
            <ac:spMk id="3" creationId="{EAB4B974-F207-4337-8879-3A409F4DF1D1}"/>
          </ac:spMkLst>
        </pc:spChg>
      </pc:sldChg>
      <pc:sldChg chg="modSp mod">
        <pc:chgData name="Colleen Erb" userId="7241a43f4993e34e" providerId="LiveId" clId="{6CE04D39-DAE8-4DF4-9355-BDA9EBD29524}" dt="2021-07-10T17:04:17.320" v="3084" actId="27636"/>
        <pc:sldMkLst>
          <pc:docMk/>
          <pc:sldMk cId="2686331933" sldId="280"/>
        </pc:sldMkLst>
        <pc:spChg chg="mod">
          <ac:chgData name="Colleen Erb" userId="7241a43f4993e34e" providerId="LiveId" clId="{6CE04D39-DAE8-4DF4-9355-BDA9EBD29524}" dt="2021-07-10T17:04:17.320" v="3084" actId="27636"/>
          <ac:spMkLst>
            <pc:docMk/>
            <pc:sldMk cId="2686331933" sldId="280"/>
            <ac:spMk id="3" creationId="{BCA38816-7496-4058-927E-E0AC92BBFEB3}"/>
          </ac:spMkLst>
        </pc:spChg>
      </pc:sldChg>
      <pc:sldChg chg="modSp mod">
        <pc:chgData name="Colleen Erb" userId="7241a43f4993e34e" providerId="LiveId" clId="{6CE04D39-DAE8-4DF4-9355-BDA9EBD29524}" dt="2021-07-10T01:04:20.273" v="1090" actId="20577"/>
        <pc:sldMkLst>
          <pc:docMk/>
          <pc:sldMk cId="737963448" sldId="281"/>
        </pc:sldMkLst>
        <pc:spChg chg="mod">
          <ac:chgData name="Colleen Erb" userId="7241a43f4993e34e" providerId="LiveId" clId="{6CE04D39-DAE8-4DF4-9355-BDA9EBD29524}" dt="2021-07-10T01:04:20.273" v="1090" actId="20577"/>
          <ac:spMkLst>
            <pc:docMk/>
            <pc:sldMk cId="737963448" sldId="281"/>
            <ac:spMk id="3" creationId="{DAA3B81E-B2BC-4F76-8BEA-8ADE0DC27F45}"/>
          </ac:spMkLst>
        </pc:spChg>
      </pc:sldChg>
      <pc:sldChg chg="modSp mod">
        <pc:chgData name="Colleen Erb" userId="7241a43f4993e34e" providerId="LiveId" clId="{6CE04D39-DAE8-4DF4-9355-BDA9EBD29524}" dt="2021-07-10T01:05:09.993" v="1122" actId="20577"/>
        <pc:sldMkLst>
          <pc:docMk/>
          <pc:sldMk cId="1321695742" sldId="282"/>
        </pc:sldMkLst>
        <pc:spChg chg="mod">
          <ac:chgData name="Colleen Erb" userId="7241a43f4993e34e" providerId="LiveId" clId="{6CE04D39-DAE8-4DF4-9355-BDA9EBD29524}" dt="2021-07-10T01:05:09.993" v="1122" actId="20577"/>
          <ac:spMkLst>
            <pc:docMk/>
            <pc:sldMk cId="1321695742" sldId="282"/>
            <ac:spMk id="3" creationId="{6326BF32-4ED1-4DF7-AA2D-86C500CE8245}"/>
          </ac:spMkLst>
        </pc:spChg>
      </pc:sldChg>
      <pc:sldChg chg="modSp mod">
        <pc:chgData name="Colleen Erb" userId="7241a43f4993e34e" providerId="LiveId" clId="{6CE04D39-DAE8-4DF4-9355-BDA9EBD29524}" dt="2021-07-10T01:06:33.654" v="1403" actId="27636"/>
        <pc:sldMkLst>
          <pc:docMk/>
          <pc:sldMk cId="2488251108" sldId="283"/>
        </pc:sldMkLst>
        <pc:spChg chg="mod">
          <ac:chgData name="Colleen Erb" userId="7241a43f4993e34e" providerId="LiveId" clId="{6CE04D39-DAE8-4DF4-9355-BDA9EBD29524}" dt="2021-07-10T01:05:18.542" v="1123" actId="20577"/>
          <ac:spMkLst>
            <pc:docMk/>
            <pc:sldMk cId="2488251108" sldId="283"/>
            <ac:spMk id="2" creationId="{77A0A303-5BD5-4504-B811-6877D4F76684}"/>
          </ac:spMkLst>
        </pc:spChg>
        <pc:spChg chg="mod">
          <ac:chgData name="Colleen Erb" userId="7241a43f4993e34e" providerId="LiveId" clId="{6CE04D39-DAE8-4DF4-9355-BDA9EBD29524}" dt="2021-07-10T01:06:33.654" v="1403" actId="27636"/>
          <ac:spMkLst>
            <pc:docMk/>
            <pc:sldMk cId="2488251108" sldId="283"/>
            <ac:spMk id="3" creationId="{E9352560-051D-4051-9104-41AD8603863B}"/>
          </ac:spMkLst>
        </pc:spChg>
      </pc:sldChg>
      <pc:sldChg chg="modSp mod">
        <pc:chgData name="Colleen Erb" userId="7241a43f4993e34e" providerId="LiveId" clId="{6CE04D39-DAE8-4DF4-9355-BDA9EBD29524}" dt="2021-07-10T01:07:00.844" v="1404" actId="27107"/>
        <pc:sldMkLst>
          <pc:docMk/>
          <pc:sldMk cId="3575407063" sldId="291"/>
        </pc:sldMkLst>
        <pc:spChg chg="mod">
          <ac:chgData name="Colleen Erb" userId="7241a43f4993e34e" providerId="LiveId" clId="{6CE04D39-DAE8-4DF4-9355-BDA9EBD29524}" dt="2021-07-10T01:07:00.844" v="1404" actId="27107"/>
          <ac:spMkLst>
            <pc:docMk/>
            <pc:sldMk cId="3575407063" sldId="291"/>
            <ac:spMk id="3" creationId="{BA94FE34-794C-4C83-9A6A-E2FF56382182}"/>
          </ac:spMkLst>
        </pc:spChg>
      </pc:sldChg>
      <pc:sldChg chg="modSp mod ord">
        <pc:chgData name="Colleen Erb" userId="7241a43f4993e34e" providerId="LiveId" clId="{6CE04D39-DAE8-4DF4-9355-BDA9EBD29524}" dt="2021-07-10T01:08:58.348" v="1576"/>
        <pc:sldMkLst>
          <pc:docMk/>
          <pc:sldMk cId="3201996658" sldId="293"/>
        </pc:sldMkLst>
        <pc:spChg chg="mod">
          <ac:chgData name="Colleen Erb" userId="7241a43f4993e34e" providerId="LiveId" clId="{6CE04D39-DAE8-4DF4-9355-BDA9EBD29524}" dt="2021-07-10T01:07:50.801" v="1432" actId="20577"/>
          <ac:spMkLst>
            <pc:docMk/>
            <pc:sldMk cId="3201996658" sldId="293"/>
            <ac:spMk id="2" creationId="{99420DF6-F882-4FD2-9E36-F124B8DEC81E}"/>
          </ac:spMkLst>
        </pc:spChg>
        <pc:spChg chg="mod">
          <ac:chgData name="Colleen Erb" userId="7241a43f4993e34e" providerId="LiveId" clId="{6CE04D39-DAE8-4DF4-9355-BDA9EBD29524}" dt="2021-07-10T01:08:41.425" v="1574" actId="27636"/>
          <ac:spMkLst>
            <pc:docMk/>
            <pc:sldMk cId="3201996658" sldId="293"/>
            <ac:spMk id="3" creationId="{930EE74E-0F39-41F5-A5C9-6E7E15036052}"/>
          </ac:spMkLst>
        </pc:spChg>
      </pc:sldChg>
      <pc:sldChg chg="modSp mod">
        <pc:chgData name="Colleen Erb" userId="7241a43f4993e34e" providerId="LiveId" clId="{6CE04D39-DAE8-4DF4-9355-BDA9EBD29524}" dt="2021-07-10T17:09:12.955" v="3171" actId="20577"/>
        <pc:sldMkLst>
          <pc:docMk/>
          <pc:sldMk cId="1233982335" sldId="298"/>
        </pc:sldMkLst>
        <pc:spChg chg="mod">
          <ac:chgData name="Colleen Erb" userId="7241a43f4993e34e" providerId="LiveId" clId="{6CE04D39-DAE8-4DF4-9355-BDA9EBD29524}" dt="2021-07-10T17:09:12.955" v="3171" actId="20577"/>
          <ac:spMkLst>
            <pc:docMk/>
            <pc:sldMk cId="1233982335" sldId="298"/>
            <ac:spMk id="6" creationId="{B7B83162-C669-4027-87BC-C216BA9382C7}"/>
          </ac:spMkLst>
        </pc:spChg>
      </pc:sldChg>
      <pc:sldChg chg="addSp modSp new mod modClrScheme chgLayout">
        <pc:chgData name="Colleen Erb" userId="7241a43f4993e34e" providerId="LiveId" clId="{6CE04D39-DAE8-4DF4-9355-BDA9EBD29524}" dt="2021-07-10T17:01:14.821" v="2947" actId="20577"/>
        <pc:sldMkLst>
          <pc:docMk/>
          <pc:sldMk cId="191432497" sldId="299"/>
        </pc:sldMkLst>
        <pc:spChg chg="mod ord">
          <ac:chgData name="Colleen Erb" userId="7241a43f4993e34e" providerId="LiveId" clId="{6CE04D39-DAE8-4DF4-9355-BDA9EBD29524}" dt="2021-07-10T17:01:14.821" v="2947" actId="20577"/>
          <ac:spMkLst>
            <pc:docMk/>
            <pc:sldMk cId="191432497" sldId="299"/>
            <ac:spMk id="2" creationId="{2464154C-D1A6-40FC-8A5F-82C788ED4340}"/>
          </ac:spMkLst>
        </pc:spChg>
        <pc:spChg chg="add mod ord">
          <ac:chgData name="Colleen Erb" userId="7241a43f4993e34e" providerId="LiveId" clId="{6CE04D39-DAE8-4DF4-9355-BDA9EBD29524}" dt="2021-07-10T00:55:25.455" v="418" actId="20577"/>
          <ac:spMkLst>
            <pc:docMk/>
            <pc:sldMk cId="191432497" sldId="299"/>
            <ac:spMk id="3" creationId="{40FD95B9-08A1-409E-9E30-1967121D7C4D}"/>
          </ac:spMkLst>
        </pc:spChg>
      </pc:sldChg>
      <pc:sldChg chg="addSp delSp modSp new mod">
        <pc:chgData name="Colleen Erb" userId="7241a43f4993e34e" providerId="LiveId" clId="{6CE04D39-DAE8-4DF4-9355-BDA9EBD29524}" dt="2021-07-10T01:17:55.682" v="1711" actId="1076"/>
        <pc:sldMkLst>
          <pc:docMk/>
          <pc:sldMk cId="3292919008" sldId="300"/>
        </pc:sldMkLst>
        <pc:spChg chg="mod">
          <ac:chgData name="Colleen Erb" userId="7241a43f4993e34e" providerId="LiveId" clId="{6CE04D39-DAE8-4DF4-9355-BDA9EBD29524}" dt="2021-07-10T01:14:00.091" v="1682" actId="255"/>
          <ac:spMkLst>
            <pc:docMk/>
            <pc:sldMk cId="3292919008" sldId="300"/>
            <ac:spMk id="2" creationId="{223450EC-4AB6-4B4A-AB6E-0EFB2257165D}"/>
          </ac:spMkLst>
        </pc:spChg>
        <pc:spChg chg="del mod">
          <ac:chgData name="Colleen Erb" userId="7241a43f4993e34e" providerId="LiveId" clId="{6CE04D39-DAE8-4DF4-9355-BDA9EBD29524}" dt="2021-07-10T01:17:17.718" v="1686" actId="931"/>
          <ac:spMkLst>
            <pc:docMk/>
            <pc:sldMk cId="3292919008" sldId="300"/>
            <ac:spMk id="3" creationId="{CBA30CD1-58C1-41ED-B8A2-A4D93CBC32C4}"/>
          </ac:spMkLst>
        </pc:spChg>
        <pc:spChg chg="add mod">
          <ac:chgData name="Colleen Erb" userId="7241a43f4993e34e" providerId="LiveId" clId="{6CE04D39-DAE8-4DF4-9355-BDA9EBD29524}" dt="2021-07-10T01:17:55.682" v="1711" actId="1076"/>
          <ac:spMkLst>
            <pc:docMk/>
            <pc:sldMk cId="3292919008" sldId="300"/>
            <ac:spMk id="6" creationId="{D8BAF531-9684-4714-96C1-E5C1F961A304}"/>
          </ac:spMkLst>
        </pc:spChg>
        <pc:picChg chg="add mod">
          <ac:chgData name="Colleen Erb" userId="7241a43f4993e34e" providerId="LiveId" clId="{6CE04D39-DAE8-4DF4-9355-BDA9EBD29524}" dt="2021-07-10T01:17:19.611" v="1688" actId="962"/>
          <ac:picMkLst>
            <pc:docMk/>
            <pc:sldMk cId="3292919008" sldId="300"/>
            <ac:picMk id="5" creationId="{1D865662-0545-4CA4-B0C4-C6C23FF42032}"/>
          </ac:picMkLst>
        </pc:picChg>
      </pc:sldChg>
      <pc:sldChg chg="modSp new mod">
        <pc:chgData name="Colleen Erb" userId="7241a43f4993e34e" providerId="LiveId" clId="{6CE04D39-DAE8-4DF4-9355-BDA9EBD29524}" dt="2021-07-10T01:21:26.699" v="2033" actId="20577"/>
        <pc:sldMkLst>
          <pc:docMk/>
          <pc:sldMk cId="1878043231" sldId="301"/>
        </pc:sldMkLst>
        <pc:spChg chg="mod">
          <ac:chgData name="Colleen Erb" userId="7241a43f4993e34e" providerId="LiveId" clId="{6CE04D39-DAE8-4DF4-9355-BDA9EBD29524}" dt="2021-07-10T01:20:28.456" v="1741" actId="20577"/>
          <ac:spMkLst>
            <pc:docMk/>
            <pc:sldMk cId="1878043231" sldId="301"/>
            <ac:spMk id="2" creationId="{9D0FA4EE-213B-43C4-9F19-3E28F754C021}"/>
          </ac:spMkLst>
        </pc:spChg>
        <pc:spChg chg="mod">
          <ac:chgData name="Colleen Erb" userId="7241a43f4993e34e" providerId="LiveId" clId="{6CE04D39-DAE8-4DF4-9355-BDA9EBD29524}" dt="2021-07-10T01:21:26.699" v="2033" actId="20577"/>
          <ac:spMkLst>
            <pc:docMk/>
            <pc:sldMk cId="1878043231" sldId="301"/>
            <ac:spMk id="3" creationId="{3A023B55-80D6-4F17-863F-49744D9D8C1A}"/>
          </ac:spMkLst>
        </pc:spChg>
      </pc:sldChg>
      <pc:sldChg chg="modSp new mod">
        <pc:chgData name="Colleen Erb" userId="7241a43f4993e34e" providerId="LiveId" clId="{6CE04D39-DAE8-4DF4-9355-BDA9EBD29524}" dt="2021-07-10T01:23:01.377" v="2355" actId="20577"/>
        <pc:sldMkLst>
          <pc:docMk/>
          <pc:sldMk cId="1125810920" sldId="302"/>
        </pc:sldMkLst>
        <pc:spChg chg="mod">
          <ac:chgData name="Colleen Erb" userId="7241a43f4993e34e" providerId="LiveId" clId="{6CE04D39-DAE8-4DF4-9355-BDA9EBD29524}" dt="2021-07-10T01:21:42.237" v="2067" actId="20577"/>
          <ac:spMkLst>
            <pc:docMk/>
            <pc:sldMk cId="1125810920" sldId="302"/>
            <ac:spMk id="2" creationId="{85D18E2D-8EFC-4E70-9BA5-269BCA9FDFD3}"/>
          </ac:spMkLst>
        </pc:spChg>
        <pc:spChg chg="mod">
          <ac:chgData name="Colleen Erb" userId="7241a43f4993e34e" providerId="LiveId" clId="{6CE04D39-DAE8-4DF4-9355-BDA9EBD29524}" dt="2021-07-10T01:23:01.377" v="2355" actId="20577"/>
          <ac:spMkLst>
            <pc:docMk/>
            <pc:sldMk cId="1125810920" sldId="302"/>
            <ac:spMk id="3" creationId="{E3CF5496-D293-410D-8912-50B1A406392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940ED-1D5E-44E3-9FA9-7B6A43DA7280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00D5C-BED9-456D-A44C-E81B42E9F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1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Kidney function (and therefore creatinine) can be seriously affected by the level of light chain proteins which also have to be filtered by the kidneys. </a:t>
            </a:r>
          </a:p>
          <a:p>
            <a:endParaRPr lang="en-US" dirty="0"/>
          </a:p>
          <a:p>
            <a:r>
              <a:rPr lang="en-US" dirty="0"/>
              <a:t>Should be measured at regular intervals – with each visit and each treatment; particularly if you have protein in the urine</a:t>
            </a:r>
          </a:p>
          <a:p>
            <a:endParaRPr lang="en-US" dirty="0"/>
          </a:p>
          <a:p>
            <a:r>
              <a:rPr lang="en-US" dirty="0"/>
              <a:t>Can also be increased when there is high calcium levels in the blood from myeloma-induced bone breakdown.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926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R-ISS – LDH above or below high limit of normal is a sign of prognosis.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7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Bone marrow is both solid and liquid.</a:t>
            </a:r>
          </a:p>
          <a:p>
            <a:r>
              <a:rPr lang="en-US" dirty="0"/>
              <a:t>Solid – sponge-like structure consisting of a fibrous network filled with liquid</a:t>
            </a:r>
          </a:p>
          <a:p>
            <a:r>
              <a:rPr lang="en-US" dirty="0"/>
              <a:t>Liquid – contains blood-making (hematopoietic) stem cells, blood cells in various states of maturation as well as iron, folate, and B12 that are used to produce blood cells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94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Tumor suppressor genes (known as the anti-oncogene) help control cell division and prevent cancer cells from developing and multiplying.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37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MDE – patients with these events should be treated rather than watched expectantly. </a:t>
            </a:r>
          </a:p>
          <a:p>
            <a:endParaRPr lang="en-US" dirty="0"/>
          </a:p>
          <a:p>
            <a:r>
              <a:rPr lang="en-US" dirty="0"/>
              <a:t>Other MDE – </a:t>
            </a:r>
          </a:p>
          <a:p>
            <a:r>
              <a:rPr lang="en-US" dirty="0"/>
              <a:t>Calcium level more than 1mg/dL over the upper limit of normal (~11)</a:t>
            </a:r>
          </a:p>
          <a:p>
            <a:r>
              <a:rPr lang="en-US" dirty="0"/>
              <a:t>Anemia: Hgb &lt;10 or more than 2g/dL below the lower limit of normal</a:t>
            </a:r>
          </a:p>
          <a:p>
            <a:r>
              <a:rPr lang="en-US" dirty="0"/>
              <a:t>Bone lesions: more than one osteolytic lesion on skeletal </a:t>
            </a:r>
            <a:r>
              <a:rPr lang="en-US" dirty="0" err="1"/>
              <a:t>xray</a:t>
            </a:r>
            <a:r>
              <a:rPr lang="en-US" dirty="0"/>
              <a:t>, CT, or PET-CT/MRI</a:t>
            </a:r>
          </a:p>
          <a:p>
            <a:r>
              <a:rPr lang="en-US" dirty="0"/>
              <a:t>Clonal plasma cells &gt;60% in the bone marrow</a:t>
            </a:r>
          </a:p>
          <a:p>
            <a:r>
              <a:rPr lang="en-US" dirty="0"/>
              <a:t>AND/OR involved/uninvolved SFLC ratio of &gt;100 or &lt;0.01 (lambda)</a:t>
            </a:r>
          </a:p>
          <a:p>
            <a:r>
              <a:rPr lang="en-US" dirty="0" err="1"/>
              <a:t>And/OR</a:t>
            </a:r>
            <a:r>
              <a:rPr lang="en-US" dirty="0"/>
              <a:t> one or more bone lesion that is &gt;5mm on MRI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86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Calcium is released into the blood normally through the normal bone remodeling, the breakdown and rebuilding of bone.</a:t>
            </a:r>
          </a:p>
          <a:p>
            <a:endParaRPr lang="en-US" dirty="0"/>
          </a:p>
          <a:p>
            <a:r>
              <a:rPr lang="en-US" dirty="0"/>
              <a:t>Myeloma changes the bone marrow environment and causes a cascade of cellular events that leads to increased breakdown.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39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Immunoglobulins are normally present in the immune system. </a:t>
            </a:r>
          </a:p>
          <a:p>
            <a:endParaRPr lang="en-US" dirty="0"/>
          </a:p>
          <a:p>
            <a:r>
              <a:rPr lang="en-US" dirty="0"/>
              <a:t>IgA is difficult to measure by </a:t>
            </a:r>
            <a:r>
              <a:rPr lang="en-US" dirty="0" err="1"/>
              <a:t>spep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58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Light chain – short arms</a:t>
            </a:r>
          </a:p>
          <a:p>
            <a:r>
              <a:rPr lang="en-US" dirty="0"/>
              <a:t>Heavy chain (immunoglobulins (IgA, IgG, IgM) – long arms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9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Non-secretory myeloma will not make a large M-spike, but can be measured (sometimes) by other blood tests or by bone marrow and imaging.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37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Albumin &lt;3.5 can predict for higher level myeloma (higher stage)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59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15-20% of patients with myeloma only produce light chains and no immunoglobulin (heavy chain).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34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have a complete response, the urine and serum immunofixation must be negative. (in addition to negative bone marrow and no plasmacytomas).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00D5C-BED9-456D-A44C-E81B42E9F12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93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4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8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9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8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9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3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7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7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8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0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75EE-3D40-4B66-A6CA-761917343EBA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0EDA-6207-4A68-8769-439015985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200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ientresource.com/MMTestTracker.pdf" TargetMode="External"/><Relationship Id="rId2" Type="http://schemas.openxmlformats.org/officeDocument/2006/relationships/hyperlink" Target="https://www.myelomacrowd.org/wp-content/uploads/2018/05/Deciphering-My-Myeloma-Lab-Results-V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yelomacrowd.org/healthtree-webinar-track-my-myeloma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mailto:erbcolleen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983F8-9BA6-4665-96E3-EF6F75D05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Results: What are they and why do we care?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42F98-C2C4-4C45-A9D3-2BFAA0B475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Colleen H. Erb, MSN, CRNP ACNP-BC, AOCNP</a:t>
            </a:r>
          </a:p>
          <a:p>
            <a:r>
              <a:rPr lang="en-US" dirty="0"/>
              <a:t>Hematology/Oncology Nurse Practitioner – Drugs &amp; Biologics Team</a:t>
            </a:r>
          </a:p>
          <a:p>
            <a:r>
              <a:rPr lang="en-US" dirty="0"/>
              <a:t>National Comprehensive Cancer Network</a:t>
            </a:r>
          </a:p>
        </p:txBody>
      </p:sp>
    </p:spTree>
    <p:extLst>
      <p:ext uri="{BB962C8B-B14F-4D97-AF65-F5344CB8AC3E}">
        <p14:creationId xmlns:p14="http://schemas.microsoft.com/office/powerpoint/2010/main" val="3772463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A3BCE-1DF5-48D2-B469-5E6DB273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Platelets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CCEDC-A059-4077-BC86-DF7B40FB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The blood cells that help your blood clot and prevent bleeding.</a:t>
            </a:r>
          </a:p>
          <a:p>
            <a:r>
              <a:rPr lang="en-US" sz="3000" dirty="0"/>
              <a:t>Low platelets can occur at diagnosis (less commonly than anemia) and can definitely be a result of treatment</a:t>
            </a:r>
          </a:p>
          <a:p>
            <a:r>
              <a:rPr lang="en-US" sz="3000" dirty="0"/>
              <a:t>Proteasome inhibitors (Carfilzomib, Bortezomib, </a:t>
            </a:r>
            <a:r>
              <a:rPr lang="en-US" sz="3000" dirty="0" err="1"/>
              <a:t>Ixazomib</a:t>
            </a:r>
            <a:r>
              <a:rPr lang="en-US" sz="3000" dirty="0"/>
              <a:t>) are known to cause low platelets.</a:t>
            </a:r>
          </a:p>
          <a:p>
            <a:r>
              <a:rPr lang="en-US" sz="3000" dirty="0"/>
              <a:t>Selinexor is known to cause </a:t>
            </a:r>
            <a:r>
              <a:rPr lang="en-US" sz="3000"/>
              <a:t>low platelets.</a:t>
            </a:r>
            <a:endParaRPr lang="en-US" sz="3000" dirty="0"/>
          </a:p>
          <a:p>
            <a:r>
              <a:rPr lang="en-US" sz="3000" dirty="0"/>
              <a:t>Life span in about 11 days</a:t>
            </a:r>
          </a:p>
          <a:p>
            <a:r>
              <a:rPr lang="en-US" sz="3000" dirty="0"/>
              <a:t>Normal range:</a:t>
            </a:r>
          </a:p>
          <a:p>
            <a:pPr lvl="1"/>
            <a:r>
              <a:rPr lang="en-US" sz="2800" dirty="0"/>
              <a:t>150-450 x 10^9/L (we don’t really hold treatment unless &lt;50 and we don’t worry unless they are &lt;20).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3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D6E6-7F42-43FA-A94A-F4E909A1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Metabolic Panel (CMP) - chemistry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6556C-A401-423B-99E2-A449CF9AB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test measures a few substances in the blood that are important in myeloma and in measuring the function of your organs.</a:t>
            </a:r>
          </a:p>
          <a:p>
            <a:r>
              <a:rPr lang="en-US" dirty="0"/>
              <a:t>Along with the CBC, this is a routine test drawn with each visit for treatment or office visit.</a:t>
            </a:r>
          </a:p>
          <a:p>
            <a:r>
              <a:rPr lang="en-US" dirty="0"/>
              <a:t>Measures that are important in myeloma:</a:t>
            </a:r>
          </a:p>
          <a:p>
            <a:pPr lvl="1"/>
            <a:r>
              <a:rPr lang="en-US" dirty="0"/>
              <a:t>BUN (blood urea nitrogen)</a:t>
            </a:r>
          </a:p>
          <a:p>
            <a:pPr lvl="1"/>
            <a:r>
              <a:rPr lang="en-US" dirty="0"/>
              <a:t>Creatinine</a:t>
            </a:r>
          </a:p>
          <a:p>
            <a:pPr lvl="1"/>
            <a:r>
              <a:rPr lang="en-US" dirty="0"/>
              <a:t>Creatinine clearance and glomerular filtration rate (GFR)</a:t>
            </a:r>
          </a:p>
          <a:p>
            <a:pPr lvl="1"/>
            <a:r>
              <a:rPr lang="en-US" dirty="0"/>
              <a:t>Calcium</a:t>
            </a:r>
          </a:p>
          <a:p>
            <a:pPr lvl="1"/>
            <a:r>
              <a:rPr lang="en-US" dirty="0"/>
              <a:t>Total protein</a:t>
            </a:r>
          </a:p>
        </p:txBody>
      </p:sp>
    </p:spTree>
    <p:extLst>
      <p:ext uri="{BB962C8B-B14F-4D97-AF65-F5344CB8AC3E}">
        <p14:creationId xmlns:p14="http://schemas.microsoft.com/office/powerpoint/2010/main" val="2107872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9559-F69A-47E1-9AAD-6E1483ED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 and Creatinine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4573-B325-4C96-BDD9-68FBF35F4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These both measure how well your kidneys are functioning</a:t>
            </a:r>
          </a:p>
          <a:p>
            <a:r>
              <a:rPr lang="en-US" dirty="0"/>
              <a:t>Creatinine is used to measure the “R” in CRAB criteria.</a:t>
            </a:r>
          </a:p>
          <a:p>
            <a:r>
              <a:rPr lang="en-US" dirty="0"/>
              <a:t>Creatinine is a waste product from normal breakdown and is filtered through the kidneys, excreted by urine.</a:t>
            </a:r>
          </a:p>
          <a:p>
            <a:r>
              <a:rPr lang="en-US" dirty="0"/>
              <a:t>Serum creatinine level is an important measure of who well your kidneys are filtering</a:t>
            </a:r>
          </a:p>
          <a:p>
            <a:pPr lvl="1"/>
            <a:r>
              <a:rPr lang="en-US" dirty="0"/>
              <a:t>Normal 0.6 -1.3 mg/dL</a:t>
            </a:r>
          </a:p>
          <a:p>
            <a:r>
              <a:rPr lang="en-US" dirty="0"/>
              <a:t>BUN can be affected by other issues – not just your kidney function itself</a:t>
            </a:r>
          </a:p>
          <a:p>
            <a:pPr lvl="1"/>
            <a:r>
              <a:rPr lang="en-US" dirty="0"/>
              <a:t>Normal is 7-20 mg/dL</a:t>
            </a:r>
          </a:p>
        </p:txBody>
      </p:sp>
    </p:spTree>
    <p:extLst>
      <p:ext uri="{BB962C8B-B14F-4D97-AF65-F5344CB8AC3E}">
        <p14:creationId xmlns:p14="http://schemas.microsoft.com/office/powerpoint/2010/main" val="3490056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48922-48E0-47EC-8688-9D27C7B6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Creatinine clearance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97A06-345D-4D85-96FB-E33DFD9DD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885"/>
            <a:ext cx="10515600" cy="481107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The amount of blood per minute that the kidneys can make creatinine-free.</a:t>
            </a:r>
          </a:p>
          <a:p>
            <a:r>
              <a:rPr lang="en-US" sz="3200" dirty="0"/>
              <a:t>Ideally measured with a 24-hour urine collection and blood sample of the serum creatinine. </a:t>
            </a:r>
          </a:p>
          <a:p>
            <a:r>
              <a:rPr lang="en-US" sz="3200" dirty="0"/>
              <a:t>Declines normally with age (hence the large range for normal values).</a:t>
            </a:r>
          </a:p>
          <a:p>
            <a:r>
              <a:rPr lang="en-US" sz="3200" dirty="0"/>
              <a:t>Creatinine clearance less than 40mL/min is considered a myeloma defining event (MDE) – a sign of early active myeloma in people who have no other CRAB criteria. </a:t>
            </a:r>
          </a:p>
          <a:p>
            <a:r>
              <a:rPr lang="en-US" sz="3200" dirty="0"/>
              <a:t>Normal ranges:</a:t>
            </a:r>
          </a:p>
          <a:p>
            <a:pPr lvl="1"/>
            <a:r>
              <a:rPr lang="en-US" sz="2600" dirty="0"/>
              <a:t>Men: 97-137 mL/min</a:t>
            </a:r>
          </a:p>
          <a:p>
            <a:pPr lvl="1"/>
            <a:r>
              <a:rPr lang="en-US" sz="2600" dirty="0"/>
              <a:t>Women: 88-128 mL/min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89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9572-AE20-40B6-B24D-4CFD2A90E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Estimated Glomerular Filtration Rate (eGFR)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33889-19EC-4EAC-A223-1EEFE0C37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with the creatinine and creatinine clearance to detect kidney damage. </a:t>
            </a:r>
          </a:p>
          <a:p>
            <a:r>
              <a:rPr lang="en-US" dirty="0"/>
              <a:t>Estimated because it uses only the blood, not blood and urine to calculate the number.</a:t>
            </a:r>
          </a:p>
          <a:p>
            <a:r>
              <a:rPr lang="en-US" dirty="0"/>
              <a:t>NOT accurate in those who are over age 70, very overweight, very muscular, or pregnant because it can’t factor in differences caused by those conditions.</a:t>
            </a:r>
          </a:p>
          <a:p>
            <a:r>
              <a:rPr lang="en-US" dirty="0"/>
              <a:t>Normal: </a:t>
            </a:r>
          </a:p>
          <a:p>
            <a:pPr lvl="1"/>
            <a:r>
              <a:rPr lang="en-US" dirty="0"/>
              <a:t>90-120 (&gt;60 in most labs)</a:t>
            </a:r>
          </a:p>
        </p:txBody>
      </p:sp>
    </p:spTree>
    <p:extLst>
      <p:ext uri="{BB962C8B-B14F-4D97-AF65-F5344CB8AC3E}">
        <p14:creationId xmlns:p14="http://schemas.microsoft.com/office/powerpoint/2010/main" val="2060587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30591-471F-413E-BA83-5E5BD00B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554A5-B895-4AD8-9E02-4D320E3A8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155"/>
            <a:ext cx="10515600" cy="4351338"/>
          </a:xfrm>
        </p:spPr>
        <p:txBody>
          <a:bodyPr/>
          <a:lstStyle/>
          <a:p>
            <a:r>
              <a:rPr lang="en-US" sz="3200" dirty="0"/>
              <a:t>The “C” in CRAB criteria is elevated blood calcium level.</a:t>
            </a:r>
          </a:p>
          <a:p>
            <a:r>
              <a:rPr lang="en-US" sz="3200" dirty="0"/>
              <a:t>Caused by the increased bone breakdown in myeloma – leading to the high blood level of calcium and the increased risk of fracture. </a:t>
            </a:r>
          </a:p>
          <a:p>
            <a:r>
              <a:rPr lang="en-US" sz="3200" dirty="0"/>
              <a:t>High levels can damage the kidneys.</a:t>
            </a:r>
          </a:p>
          <a:p>
            <a:r>
              <a:rPr lang="en-US" sz="3200" dirty="0"/>
              <a:t>Normal:</a:t>
            </a:r>
            <a:r>
              <a:rPr lang="en-US" dirty="0"/>
              <a:t>	</a:t>
            </a:r>
          </a:p>
          <a:p>
            <a:pPr lvl="1"/>
            <a:r>
              <a:rPr lang="en-US" sz="2800" dirty="0"/>
              <a:t>8.9 – 10.5mg/dL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0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5C3D-A128-4A3E-8BA9-CA31DA50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Total protein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A514E-A9BD-4467-BD5C-E044F626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775"/>
            <a:ext cx="10515600" cy="4662488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Measures the total amount of blood protein, including albumin and globulin. </a:t>
            </a:r>
          </a:p>
          <a:p>
            <a:r>
              <a:rPr lang="en-US" sz="3000" dirty="0"/>
              <a:t>If there is active myeloma present, the level of globulin will be increased which will increase the total.</a:t>
            </a:r>
          </a:p>
          <a:p>
            <a:r>
              <a:rPr lang="en-US" sz="3000" dirty="0"/>
              <a:t>If seen on a regular exam, an elevated total protein should prompt further testing.  </a:t>
            </a:r>
          </a:p>
          <a:p>
            <a:r>
              <a:rPr lang="en-US" sz="3000" dirty="0"/>
              <a:t>You can get an idea of the breakdown on a CMP because the albumin will also be measured.</a:t>
            </a:r>
          </a:p>
          <a:p>
            <a:r>
              <a:rPr lang="en-US" sz="3000" dirty="0"/>
              <a:t>Normal:</a:t>
            </a:r>
          </a:p>
          <a:p>
            <a:pPr lvl="1"/>
            <a:r>
              <a:rPr lang="en-US" sz="2800" dirty="0"/>
              <a:t>6-8g/dL</a:t>
            </a:r>
          </a:p>
        </p:txBody>
      </p:sp>
    </p:spTree>
    <p:extLst>
      <p:ext uri="{BB962C8B-B14F-4D97-AF65-F5344CB8AC3E}">
        <p14:creationId xmlns:p14="http://schemas.microsoft.com/office/powerpoint/2010/main" val="1948850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BDF5-7E2F-48CB-BCCD-14472BD8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69690"/>
          </a:xfrm>
        </p:spPr>
        <p:txBody>
          <a:bodyPr>
            <a:normAutofit/>
          </a:bodyPr>
          <a:lstStyle/>
          <a:p>
            <a:r>
              <a:rPr lang="en-US" dirty="0"/>
              <a:t>Tests that assess monoclonal protein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aka: Your “myeloma” labs</a:t>
            </a:r>
          </a:p>
        </p:txBody>
      </p:sp>
    </p:spTree>
    <p:extLst>
      <p:ext uri="{BB962C8B-B14F-4D97-AF65-F5344CB8AC3E}">
        <p14:creationId xmlns:p14="http://schemas.microsoft.com/office/powerpoint/2010/main" val="3584917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4154C-D1A6-40FC-8A5F-82C788ED4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know what’s important? </a:t>
            </a:r>
            <a:br>
              <a:rPr lang="en-US" dirty="0"/>
            </a:br>
            <a:r>
              <a:rPr lang="en-US" dirty="0"/>
              <a:t>How do I keep track of everything?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D95B9-08A1-409E-9E30-1967121D7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Ask your provider – they can give you a lot of insight into which labs are important for your myeloma.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Use a handy tip sheet: </a:t>
            </a:r>
          </a:p>
          <a:p>
            <a:pPr lvl="1"/>
            <a:r>
              <a:rPr lang="en-US" dirty="0">
                <a:hlinkClick r:id="rId2"/>
              </a:rPr>
              <a:t>https://www.myelomacrowd.org/wp-content/uploads/2018/05/Deciphering-My-Myeloma-Lab-Results-V2.pdf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Keep track using a tracking sheet:</a:t>
            </a:r>
          </a:p>
          <a:p>
            <a:pPr lvl="1"/>
            <a:r>
              <a:rPr lang="en-US" dirty="0">
                <a:hlinkClick r:id="rId3"/>
              </a:rPr>
              <a:t>https://www.patientresource.com/MMTestTracker.pdf</a:t>
            </a:r>
            <a:r>
              <a:rPr lang="en-US" dirty="0"/>
              <a:t> (for those who like paper)</a:t>
            </a:r>
          </a:p>
          <a:p>
            <a:pPr lvl="1"/>
            <a:r>
              <a:rPr lang="en-US" dirty="0">
                <a:hlinkClick r:id="rId4"/>
              </a:rPr>
              <a:t>https://www.myelomacrowd.org/healthtree-webinar-track-my-myeloma/</a:t>
            </a:r>
            <a:r>
              <a:rPr lang="en-US" dirty="0"/>
              <a:t>  (for the tech-inclined)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2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30209-97B3-4C55-A9A2-FF18A9A05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Serum quantitative immunoglobulins (</a:t>
            </a:r>
            <a:r>
              <a:rPr lang="en-US" dirty="0" err="1"/>
              <a:t>QIg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D9DA1-E4A4-421F-9A50-AA00487D6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190"/>
            <a:ext cx="10515600" cy="4656773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Measures IgA, IgG, IgM – the most commonly affected immunoglobulins in myeloma. (rare cases of </a:t>
            </a:r>
            <a:r>
              <a:rPr lang="en-US" sz="3000" dirty="0" err="1"/>
              <a:t>IgD</a:t>
            </a:r>
            <a:r>
              <a:rPr lang="en-US" sz="3000" dirty="0"/>
              <a:t>, </a:t>
            </a:r>
            <a:r>
              <a:rPr lang="en-US" sz="3000" dirty="0" err="1"/>
              <a:t>IgE</a:t>
            </a:r>
            <a:r>
              <a:rPr lang="en-US" sz="3000" dirty="0"/>
              <a:t>)</a:t>
            </a:r>
          </a:p>
          <a:p>
            <a:r>
              <a:rPr lang="en-US" sz="3000" dirty="0"/>
              <a:t>Measures both polyclonal (normal) and monoclonal (myeloma related) immunoglobulins</a:t>
            </a:r>
          </a:p>
          <a:p>
            <a:r>
              <a:rPr lang="en-US" sz="3000" dirty="0"/>
              <a:t>An increase in only one type should lead to further testing.</a:t>
            </a:r>
          </a:p>
          <a:p>
            <a:r>
              <a:rPr lang="en-US" sz="3000" dirty="0"/>
              <a:t>Very useful in measuring IgA as this is most sensitive for that. </a:t>
            </a:r>
          </a:p>
          <a:p>
            <a:r>
              <a:rPr lang="en-US" sz="3000" dirty="0"/>
              <a:t>Normal (may differ slightly at each lab):</a:t>
            </a:r>
          </a:p>
          <a:p>
            <a:pPr lvl="1"/>
            <a:r>
              <a:rPr lang="en-US" sz="2600" dirty="0"/>
              <a:t>IgA: 61-356 mg/dL</a:t>
            </a:r>
          </a:p>
          <a:p>
            <a:pPr lvl="1"/>
            <a:r>
              <a:rPr lang="en-US" sz="2600" dirty="0"/>
              <a:t>IgG: 767-1590 mg/dL</a:t>
            </a:r>
          </a:p>
          <a:p>
            <a:pPr lvl="1"/>
            <a:r>
              <a:rPr lang="en-US" sz="2600" dirty="0"/>
              <a:t>IgM: 37-286 mg/dL</a:t>
            </a:r>
          </a:p>
        </p:txBody>
      </p:sp>
    </p:spTree>
    <p:extLst>
      <p:ext uri="{BB962C8B-B14F-4D97-AF65-F5344CB8AC3E}">
        <p14:creationId xmlns:p14="http://schemas.microsoft.com/office/powerpoint/2010/main" val="212874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F106-15DE-4723-9056-78E46DEB1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things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C13FD-E69D-44E6-89FC-DFEA05562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DO NOT COMPARE YOUR RESULTS WITH ANOTHER PATIENT </a:t>
            </a:r>
          </a:p>
          <a:p>
            <a:r>
              <a:rPr lang="en-US" sz="3200" dirty="0"/>
              <a:t>There will be changes in your labs over time</a:t>
            </a:r>
          </a:p>
          <a:p>
            <a:r>
              <a:rPr lang="en-US" sz="3200" dirty="0"/>
              <a:t>There will be changes that are completely normal variation</a:t>
            </a:r>
          </a:p>
          <a:p>
            <a:r>
              <a:rPr lang="en-US" sz="3200" dirty="0"/>
              <a:t>Knowledge is a great thing! (always ask your provider if you have a question)</a:t>
            </a:r>
          </a:p>
          <a:p>
            <a:r>
              <a:rPr lang="en-US" sz="3200" dirty="0"/>
              <a:t>There is </a:t>
            </a:r>
            <a:r>
              <a:rPr lang="en-US" sz="3200"/>
              <a:t>so much more </a:t>
            </a:r>
            <a:r>
              <a:rPr lang="en-US" sz="3200" dirty="0"/>
              <a:t>to Myeloma than the numbers!</a:t>
            </a:r>
          </a:p>
        </p:txBody>
      </p:sp>
    </p:spTree>
    <p:extLst>
      <p:ext uri="{BB962C8B-B14F-4D97-AF65-F5344CB8AC3E}">
        <p14:creationId xmlns:p14="http://schemas.microsoft.com/office/powerpoint/2010/main" val="1173029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7BE8A2-5E19-4C28-9A0B-0105F28D4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Structure of an immunoglobulin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ADB966C-AE4F-4059-A180-2034A2F39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" r="1308" b="-2"/>
          <a:stretch/>
        </p:blipFill>
        <p:spPr>
          <a:xfrm>
            <a:off x="391131" y="674302"/>
            <a:ext cx="4076094" cy="414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39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8FBB6-74A9-4E68-83B9-4A5022FA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Serum protein electrophoresis (SPEP)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4B860-D09E-49DF-944B-56B12EFDC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Measures the M-protein made by myeloma cells; the more active myeloma cells, the higher the M-protein (M-spike), in most cases.</a:t>
            </a:r>
          </a:p>
          <a:p>
            <a:r>
              <a:rPr lang="en-US" dirty="0"/>
              <a:t>SPEP separates the proteins in the blood based on their electrical charge and produces a graph of the results that can then be interpreted and measured </a:t>
            </a:r>
            <a:r>
              <a:rPr lang="en-US" dirty="0" err="1"/>
              <a:t>numberically</a:t>
            </a:r>
            <a:r>
              <a:rPr lang="en-US" dirty="0"/>
              <a:t>. </a:t>
            </a:r>
          </a:p>
          <a:p>
            <a:r>
              <a:rPr lang="en-US" dirty="0"/>
              <a:t>Albumin normally should be most prevalent.</a:t>
            </a:r>
          </a:p>
          <a:p>
            <a:r>
              <a:rPr lang="en-US" dirty="0"/>
              <a:t>The M-spike is the furthest to the right on the graph and normally should be relatively flat.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81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4C752-DE53-409E-98BB-463B1543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SPEP graphs</a:t>
            </a:r>
          </a:p>
        </p:txBody>
      </p:sp>
      <p:pic>
        <p:nvPicPr>
          <p:cNvPr id="5" name="Content Placeholder 4" descr="A close up of a logo&#10;&#10;Description generated with high confidence">
            <a:extLst>
              <a:ext uri="{FF2B5EF4-FFF2-40B4-BE49-F238E27FC236}">
                <a16:creationId xmlns:a16="http://schemas.microsoft.com/office/drawing/2014/main" id="{63D40F0A-DB28-45CA-BC1E-60F205A6C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50" y="1235075"/>
            <a:ext cx="7010400" cy="5257800"/>
          </a:xfrm>
        </p:spPr>
      </p:pic>
    </p:spTree>
    <p:extLst>
      <p:ext uri="{BB962C8B-B14F-4D97-AF65-F5344CB8AC3E}">
        <p14:creationId xmlns:p14="http://schemas.microsoft.com/office/powerpoint/2010/main" val="1257039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2CCA-84FB-40C1-B5B4-6D00E3EF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SPEP/Serum immunofixation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68728-53C1-4E4A-A2D7-74CA48811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8346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Once the presence of an M-spike is known, another test called the serum immunofixation can be performed to evaluate the type of light and heavy chain (immunoglobulin) are found. </a:t>
            </a:r>
          </a:p>
          <a:p>
            <a:r>
              <a:rPr lang="en-US" dirty="0"/>
              <a:t>This test (immunofixation) can also give you information if there is no M-spike found, but there is a small “immeasurable” abnormal protein.</a:t>
            </a:r>
          </a:p>
          <a:p>
            <a:r>
              <a:rPr lang="en-US" dirty="0"/>
              <a:t>The SPEP can also measure the amount of albumin, normally up about 55% of the total protein.  Myeloma can activate certain proteins called cytokines that then decrease the ability of the liver to produce enough albumin. </a:t>
            </a:r>
          </a:p>
          <a:p>
            <a:r>
              <a:rPr lang="en-US" dirty="0"/>
              <a:t>Albumin can predict the behavior of myeloma cells at diagnosis (not really after that time). Lower albumin = higher stage at diagnosis.</a:t>
            </a:r>
          </a:p>
        </p:txBody>
      </p:sp>
    </p:spTree>
    <p:extLst>
      <p:ext uri="{BB962C8B-B14F-4D97-AF65-F5344CB8AC3E}">
        <p14:creationId xmlns:p14="http://schemas.microsoft.com/office/powerpoint/2010/main" val="1571971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D769-A15D-4D25-BBF3-98281FAA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Urine protein electrophoresis (UPEP)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4B974-F207-4337-8879-3A409F4DF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30% of myeloma patients will have monoclonal protein in their urine as well as their blood.  </a:t>
            </a:r>
          </a:p>
          <a:p>
            <a:r>
              <a:rPr lang="en-US" dirty="0"/>
              <a:t>Because the light chains are smaller, they can be filtered into the urine and measured by the UPEP.  (15-20% of patient are “light chain only”)</a:t>
            </a:r>
          </a:p>
          <a:p>
            <a:r>
              <a:rPr lang="en-US" dirty="0"/>
              <a:t>Ideally done by a 24 hour urine collection because it gives a better idea of the average proteins in your urine, both normal and abnormal. </a:t>
            </a:r>
          </a:p>
          <a:p>
            <a:r>
              <a:rPr lang="en-US" dirty="0"/>
              <a:t>UPEP separates proteins by size and electrical charge as well and the graph is very similar.</a:t>
            </a:r>
          </a:p>
        </p:txBody>
      </p:sp>
    </p:spTree>
    <p:extLst>
      <p:ext uri="{BB962C8B-B14F-4D97-AF65-F5344CB8AC3E}">
        <p14:creationId xmlns:p14="http://schemas.microsoft.com/office/powerpoint/2010/main" val="725065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4B39B-8AD3-4C83-8F3E-23CA3A38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Immunofixation (IFE)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38816-7496-4058-927E-E0AC92BBF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give a more precise definition of protein(s) affected if there is an abnormal result on the SPEP.</a:t>
            </a:r>
          </a:p>
          <a:p>
            <a:r>
              <a:rPr lang="en-US" dirty="0"/>
              <a:t>Will give a heavy chain (immunoglobulin) and light chain identification. </a:t>
            </a:r>
          </a:p>
          <a:p>
            <a:r>
              <a:rPr lang="en-US" dirty="0"/>
              <a:t>Does not measure a number or amount of protein, just identifies WHICH proteins.</a:t>
            </a:r>
          </a:p>
          <a:p>
            <a:r>
              <a:rPr lang="en-US" dirty="0"/>
              <a:t>Can be done on urine and blood.</a:t>
            </a:r>
          </a:p>
          <a:p>
            <a:r>
              <a:rPr lang="en-US" dirty="0"/>
              <a:t>Serum and urine immunofixation that show no M-protein are considered normal and are part of the response criteria</a:t>
            </a:r>
          </a:p>
        </p:txBody>
      </p:sp>
    </p:spTree>
    <p:extLst>
      <p:ext uri="{BB962C8B-B14F-4D97-AF65-F5344CB8AC3E}">
        <p14:creationId xmlns:p14="http://schemas.microsoft.com/office/powerpoint/2010/main" val="26863319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290CD-5375-40F5-A211-2F8EAF88E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Serum free light chain assay (</a:t>
            </a:r>
            <a:r>
              <a:rPr lang="en-US" dirty="0" err="1"/>
              <a:t>Freelite</a:t>
            </a:r>
            <a:r>
              <a:rPr lang="en-US" dirty="0"/>
              <a:t>®)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3B81E-B2BC-4F76-8BEA-8ADE0DC27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heavy chains and light chains are usually bound together resulting in “intact immunoglobulins” (the earlier picture).</a:t>
            </a:r>
          </a:p>
          <a:p>
            <a:r>
              <a:rPr lang="en-US" dirty="0"/>
              <a:t>Plasma cells tend to over-produce light chains which are then not bound to anything.</a:t>
            </a:r>
          </a:p>
          <a:p>
            <a:r>
              <a:rPr lang="en-US" dirty="0"/>
              <a:t>This excess is the “free” light chain measurement.</a:t>
            </a:r>
          </a:p>
          <a:p>
            <a:r>
              <a:rPr lang="en-US" dirty="0"/>
              <a:t>Some myeloma only secretes light chains (no heavy chain or M-spike at all).</a:t>
            </a:r>
          </a:p>
          <a:p>
            <a:r>
              <a:rPr lang="en-US" dirty="0"/>
              <a:t>This test can measure the excess/unbound light chains.</a:t>
            </a:r>
          </a:p>
        </p:txBody>
      </p:sp>
    </p:spTree>
    <p:extLst>
      <p:ext uri="{BB962C8B-B14F-4D97-AF65-F5344CB8AC3E}">
        <p14:creationId xmlns:p14="http://schemas.microsoft.com/office/powerpoint/2010/main" val="737963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DBEED-7A00-465A-A359-79F983BB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Serum free light chain assay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6BF32-4ED1-4DF7-AA2D-86C500CE8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4668203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Very good test for those who only make light chains (sometimes called “Bence-Jones” myeloma).  </a:t>
            </a:r>
          </a:p>
          <a:p>
            <a:r>
              <a:rPr lang="en-US" sz="3200" dirty="0"/>
              <a:t>Some patients secrete more light chains when their disease progresses than prior to treatment/at diagnosis.  Called “light chain escape” and can lead to kidney damage.</a:t>
            </a:r>
          </a:p>
          <a:p>
            <a:r>
              <a:rPr lang="en-US" sz="3200" dirty="0"/>
              <a:t>Can be affected by kidney function (especially kappa light chains)</a:t>
            </a:r>
          </a:p>
          <a:p>
            <a:r>
              <a:rPr lang="en-US" sz="3200" dirty="0"/>
              <a:t>Normal (varies at each lab):</a:t>
            </a:r>
          </a:p>
          <a:p>
            <a:pPr lvl="1"/>
            <a:r>
              <a:rPr lang="en-US" sz="2800" dirty="0"/>
              <a:t>Free kappa light chain: 3.3 – 19.4 mg/dL</a:t>
            </a:r>
          </a:p>
          <a:p>
            <a:pPr lvl="1"/>
            <a:r>
              <a:rPr lang="en-US" sz="2800" dirty="0"/>
              <a:t>Free lambda light chain: 5.7 – 26.3 mg/dL</a:t>
            </a:r>
          </a:p>
          <a:p>
            <a:pPr lvl="1"/>
            <a:r>
              <a:rPr lang="en-US" sz="2800" dirty="0"/>
              <a:t>Kappa/Lambda ratio: 0.26 -1.65</a:t>
            </a:r>
          </a:p>
        </p:txBody>
      </p:sp>
    </p:spTree>
    <p:extLst>
      <p:ext uri="{BB962C8B-B14F-4D97-AF65-F5344CB8AC3E}">
        <p14:creationId xmlns:p14="http://schemas.microsoft.com/office/powerpoint/2010/main" val="13216957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0A303-5BD5-4504-B811-6877D4F7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tests – less frequently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52560-051D-4051-9104-41AD86038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Beta 2 macroglobulin (</a:t>
            </a:r>
            <a:r>
              <a:rPr lang="el-GR" sz="3600" dirty="0"/>
              <a:t>β</a:t>
            </a:r>
            <a:r>
              <a:rPr lang="en-US" sz="3600" dirty="0"/>
              <a:t>2M) </a:t>
            </a:r>
          </a:p>
          <a:p>
            <a:pPr lvl="1"/>
            <a:r>
              <a:rPr lang="en-US" sz="3200" dirty="0"/>
              <a:t>used for staging at diagnosis, but not for monitoring.</a:t>
            </a:r>
          </a:p>
          <a:p>
            <a:r>
              <a:rPr lang="en-US" sz="3600" dirty="0"/>
              <a:t>Lactate dehydrogenase (LDH)</a:t>
            </a:r>
          </a:p>
          <a:p>
            <a:pPr lvl="1"/>
            <a:r>
              <a:rPr lang="en-US" sz="3200" dirty="0"/>
              <a:t>Also used for staging at diagnosis</a:t>
            </a:r>
          </a:p>
          <a:p>
            <a:r>
              <a:rPr lang="en-US" sz="3600" dirty="0"/>
              <a:t>C-reactive protein (CRP)</a:t>
            </a:r>
          </a:p>
          <a:p>
            <a:pPr lvl="1"/>
            <a:r>
              <a:rPr lang="en-US" sz="3200" dirty="0"/>
              <a:t>Useful for certain patients</a:t>
            </a:r>
          </a:p>
          <a:p>
            <a:r>
              <a:rPr lang="en-US" sz="3600" dirty="0"/>
              <a:t>Glucose</a:t>
            </a:r>
          </a:p>
          <a:p>
            <a:pPr lvl="1"/>
            <a:r>
              <a:rPr lang="en-US" sz="3200" dirty="0"/>
              <a:t>Very useful for monitoring once started on treatment (steroids)</a:t>
            </a:r>
          </a:p>
        </p:txBody>
      </p:sp>
    </p:spTree>
    <p:extLst>
      <p:ext uri="{BB962C8B-B14F-4D97-AF65-F5344CB8AC3E}">
        <p14:creationId xmlns:p14="http://schemas.microsoft.com/office/powerpoint/2010/main" val="2488251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71D36-548C-43EE-8303-DD89193B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Beta-2 macroglobulin (</a:t>
            </a:r>
            <a:r>
              <a:rPr lang="el-GR" dirty="0"/>
              <a:t>β</a:t>
            </a:r>
            <a:r>
              <a:rPr lang="en-US" dirty="0"/>
              <a:t>2M)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EF74-3559-4FEF-AB03-4C0EF3F26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455"/>
            <a:ext cx="10515600" cy="482250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Indicates the amount and activity of underlying myeloma.</a:t>
            </a:r>
          </a:p>
          <a:p>
            <a:r>
              <a:rPr lang="en-US" sz="3200" dirty="0"/>
              <a:t>One of the 2 proteins used for staging in the Revised International Staging System (R-ISS); used to gauge spread and aggressiveness of newly diagnosed myeloma.</a:t>
            </a:r>
          </a:p>
          <a:p>
            <a:r>
              <a:rPr lang="en-US" sz="3200" dirty="0"/>
              <a:t>Can be used to monitor response, but not used as often.</a:t>
            </a:r>
          </a:p>
          <a:p>
            <a:r>
              <a:rPr lang="en-US" sz="3200" dirty="0"/>
              <a:t>Normal range: 0.7 – 1.80 mg/L</a:t>
            </a:r>
          </a:p>
          <a:p>
            <a:r>
              <a:rPr lang="en-US" sz="3200" dirty="0"/>
              <a:t>R-ISS:</a:t>
            </a:r>
          </a:p>
          <a:p>
            <a:pPr lvl="1"/>
            <a:r>
              <a:rPr lang="en-US" sz="2800" dirty="0"/>
              <a:t>B2M &lt;3.5mg/L – stage I</a:t>
            </a:r>
          </a:p>
          <a:p>
            <a:pPr lvl="1"/>
            <a:r>
              <a:rPr lang="en-US" sz="2800" dirty="0"/>
              <a:t>B2M 3.5 – 5.5 mg/L  - stage II</a:t>
            </a:r>
          </a:p>
          <a:p>
            <a:pPr lvl="1"/>
            <a:r>
              <a:rPr lang="en-US" sz="2800" dirty="0"/>
              <a:t>B2M &gt;5.5 – stage III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4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6DC3-A521-412A-928C-336E7B015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labs are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A1699-131D-44D6-8B8C-2B2FE1098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CBC – including WBC, RBC, Hemoglobin/Hematocrit, Platelets</a:t>
            </a:r>
          </a:p>
          <a:p>
            <a:r>
              <a:rPr lang="en-US" sz="3200" dirty="0"/>
              <a:t>CMP – including BUN, creatinine, total protein, calcium, albumin</a:t>
            </a:r>
          </a:p>
          <a:p>
            <a:r>
              <a:rPr lang="en-US" sz="3200" dirty="0"/>
              <a:t>Serum protein electrophoresis</a:t>
            </a:r>
          </a:p>
          <a:p>
            <a:r>
              <a:rPr lang="en-US" sz="3200" dirty="0"/>
              <a:t>Serum immunofixation</a:t>
            </a:r>
          </a:p>
          <a:p>
            <a:r>
              <a:rPr lang="en-US" sz="3200" dirty="0"/>
              <a:t>Immunoglobulins</a:t>
            </a:r>
          </a:p>
          <a:p>
            <a:r>
              <a:rPr lang="en-US" sz="3200" dirty="0"/>
              <a:t>Serum free light chains</a:t>
            </a:r>
          </a:p>
          <a:p>
            <a:r>
              <a:rPr lang="en-US" sz="3200" dirty="0"/>
              <a:t>At diagnosis: Beta-2 macroglobulin and LDH</a:t>
            </a:r>
          </a:p>
        </p:txBody>
      </p:sp>
    </p:spTree>
    <p:extLst>
      <p:ext uri="{BB962C8B-B14F-4D97-AF65-F5344CB8AC3E}">
        <p14:creationId xmlns:p14="http://schemas.microsoft.com/office/powerpoint/2010/main" val="13167315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1C23-E27B-449F-9967-E0566AD3F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LDH (lactate dehydrogenase)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A146A-2E87-48B2-972D-3AA061E9F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LDH is an enzyme found in almost all body tissues; plays a role in cellular respiration (glucose converted into usable energy)</a:t>
            </a:r>
          </a:p>
          <a:p>
            <a:r>
              <a:rPr lang="en-US" sz="3200" dirty="0"/>
              <a:t>When tissues are damaged, they release LDH into the bloodstream</a:t>
            </a:r>
          </a:p>
          <a:p>
            <a:r>
              <a:rPr lang="en-US" sz="3200" dirty="0"/>
              <a:t>High LDH can be a sign of aggressiveness of disease  (how fast the myeloma is actively growing)</a:t>
            </a:r>
          </a:p>
          <a:p>
            <a:r>
              <a:rPr lang="en-US" sz="3200" dirty="0"/>
              <a:t>Included in the R-ISS for prognosis</a:t>
            </a:r>
          </a:p>
          <a:p>
            <a:r>
              <a:rPr lang="en-US" sz="3000" dirty="0"/>
              <a:t>Normal range</a:t>
            </a:r>
            <a:r>
              <a:rPr lang="en-US" dirty="0"/>
              <a:t>:</a:t>
            </a:r>
          </a:p>
          <a:p>
            <a:pPr lvl="1"/>
            <a:r>
              <a:rPr lang="en-US" sz="3000" dirty="0"/>
              <a:t>105-333 IU/L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0828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6F8F1-8002-4824-AC88-F55393B5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C-reactive protein (CRP)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51C37-CBC4-4B2D-9536-515A2E746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CRP is produced by the liver and released into the bloodstream within a few hours after tissue injury, infection, or other inflammation.</a:t>
            </a:r>
          </a:p>
          <a:p>
            <a:r>
              <a:rPr lang="en-US" sz="3200" dirty="0"/>
              <a:t>Increased levels indicate active myeloma and active tissue injury.</a:t>
            </a:r>
          </a:p>
          <a:p>
            <a:r>
              <a:rPr lang="en-US" sz="3200" dirty="0"/>
              <a:t>Can be used as a prognostic factor though not standard.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646232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8568E-7702-43B4-B62E-87C65FFF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Glucose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32E65-C016-47A5-9761-2946D344C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Source of energy for most cells</a:t>
            </a:r>
          </a:p>
          <a:p>
            <a:r>
              <a:rPr lang="en-US" sz="3200" dirty="0"/>
              <a:t>Establish a baseline before starting therapy</a:t>
            </a:r>
          </a:p>
          <a:p>
            <a:r>
              <a:rPr lang="en-US" sz="3200" dirty="0"/>
              <a:t>Monitor carefully after starting treatment, especially when taking dexamethasone or other steroids as these can cause steroid-induced hyperglycemia (high glucose) that should be treated like diabetes. </a:t>
            </a:r>
          </a:p>
          <a:p>
            <a:r>
              <a:rPr lang="en-US" sz="3200" dirty="0"/>
              <a:t>Normal range:</a:t>
            </a:r>
          </a:p>
          <a:p>
            <a:pPr lvl="1"/>
            <a:r>
              <a:rPr lang="en-US" sz="2800" dirty="0"/>
              <a:t>70-100mg/dL</a:t>
            </a:r>
          </a:p>
        </p:txBody>
      </p:sp>
    </p:spTree>
    <p:extLst>
      <p:ext uri="{BB962C8B-B14F-4D97-AF65-F5344CB8AC3E}">
        <p14:creationId xmlns:p14="http://schemas.microsoft.com/office/powerpoint/2010/main" val="27433173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CD73F-DEA2-4BD6-9A55-EC0BFE86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070" y="2033905"/>
            <a:ext cx="10515600" cy="1325563"/>
          </a:xfrm>
        </p:spPr>
        <p:txBody>
          <a:bodyPr/>
          <a:lstStyle/>
          <a:p>
            <a:r>
              <a:rPr lang="en-US" dirty="0"/>
              <a:t>Bone marrow tests</a:t>
            </a:r>
          </a:p>
        </p:txBody>
      </p:sp>
    </p:spTree>
    <p:extLst>
      <p:ext uri="{BB962C8B-B14F-4D97-AF65-F5344CB8AC3E}">
        <p14:creationId xmlns:p14="http://schemas.microsoft.com/office/powerpoint/2010/main" val="38388394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55BD02-E7E0-4C97-A590-3ED105E32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Bone marrow testing – why?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BDE459-B3DF-4F72-AB35-CEFD45340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Myeloma starts in the bone marrow</a:t>
            </a:r>
          </a:p>
          <a:p>
            <a:r>
              <a:rPr lang="en-US" dirty="0"/>
              <a:t>Only way to examine the myeloma cells in depth and assess their properties – how many? What do they look like? What are their genetics? How fast are they growing? Are they all gone after treatment?</a:t>
            </a:r>
          </a:p>
          <a:p>
            <a:r>
              <a:rPr lang="en-US" dirty="0"/>
              <a:t>Consists of an aspirate (liquid) and core biopsy (solid) sample from the bone marrow</a:t>
            </a:r>
          </a:p>
          <a:p>
            <a:r>
              <a:rPr lang="en-US" dirty="0"/>
              <a:t>Performed at diagnosis and then at provider’s discretion (often done after stem cell transplant and to determine if there has been a complete response).</a:t>
            </a:r>
          </a:p>
        </p:txBody>
      </p:sp>
    </p:spTree>
    <p:extLst>
      <p:ext uri="{BB962C8B-B14F-4D97-AF65-F5344CB8AC3E}">
        <p14:creationId xmlns:p14="http://schemas.microsoft.com/office/powerpoint/2010/main" val="41273916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38DA-C388-41C0-9A27-20D09E51F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Bone marrow aspirate (Plasma cell percentage)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4FE34-794C-4C83-9A6A-E2FF56382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Measured in both the aspirate and core biopsy</a:t>
            </a:r>
          </a:p>
          <a:p>
            <a:r>
              <a:rPr lang="en-US" sz="3200" dirty="0"/>
              <a:t>Normal bone marrow has about 2% plasma cells or fewer</a:t>
            </a:r>
          </a:p>
          <a:p>
            <a:r>
              <a:rPr lang="en-US" sz="3200" u="sng" dirty="0"/>
              <a:t>&gt;</a:t>
            </a:r>
            <a:r>
              <a:rPr lang="en-US" sz="3200" dirty="0"/>
              <a:t>60% plasma cells is an independent myeloma defining event (MDE)</a:t>
            </a:r>
          </a:p>
          <a:p>
            <a:r>
              <a:rPr lang="en-US" sz="3200" dirty="0"/>
              <a:t>Not distributed evenly throughout the marrow, but the iliac crest is highly active bone marrow in adults and provides a fairly representative sample of how the myeloma is behaving in the marrow and how many cells are being pushed into the blood stream. </a:t>
            </a:r>
          </a:p>
        </p:txBody>
      </p:sp>
    </p:spTree>
    <p:extLst>
      <p:ext uri="{BB962C8B-B14F-4D97-AF65-F5344CB8AC3E}">
        <p14:creationId xmlns:p14="http://schemas.microsoft.com/office/powerpoint/2010/main" val="35754070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866AE-E7F0-4C62-BFED-54FAAC2B8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Immunohistochemistry (IHC) of plasma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44C2-B296-424C-BA04-383EDEFD5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615"/>
            <a:ext cx="10515600" cy="4685348"/>
          </a:xfrm>
        </p:spPr>
        <p:txBody>
          <a:bodyPr/>
          <a:lstStyle/>
          <a:p>
            <a:r>
              <a:rPr lang="en-US" dirty="0"/>
              <a:t>Also known as immunophenotyping</a:t>
            </a:r>
          </a:p>
          <a:p>
            <a:r>
              <a:rPr lang="en-US" dirty="0"/>
              <a:t>Important tool for diagnosis and prognosis in myeloma</a:t>
            </a:r>
          </a:p>
          <a:p>
            <a:r>
              <a:rPr lang="en-US" dirty="0"/>
              <a:t>Detects antigens in tissue samples by introducing antibodies that would bind to them.</a:t>
            </a:r>
          </a:p>
          <a:p>
            <a:r>
              <a:rPr lang="en-US" dirty="0"/>
              <a:t>One of the tests used to determine stringent complete response (</a:t>
            </a:r>
            <a:r>
              <a:rPr lang="en-US" dirty="0" err="1"/>
              <a:t>sCR</a:t>
            </a:r>
            <a:r>
              <a:rPr lang="en-US" dirty="0"/>
              <a:t>) after treatment</a:t>
            </a:r>
          </a:p>
          <a:p>
            <a:r>
              <a:rPr lang="en-US" dirty="0"/>
              <a:t>Identifies myeloma protein markers, if they are present</a:t>
            </a:r>
          </a:p>
          <a:p>
            <a:r>
              <a:rPr lang="en-US" dirty="0"/>
              <a:t>Uses antibodies that are marked with a fluorescent marker that is then sorted by a laser-based instrument to identify and sort myeloma cells. (Flow cytometry)</a:t>
            </a:r>
          </a:p>
        </p:txBody>
      </p:sp>
    </p:spTree>
    <p:extLst>
      <p:ext uri="{BB962C8B-B14F-4D97-AF65-F5344CB8AC3E}">
        <p14:creationId xmlns:p14="http://schemas.microsoft.com/office/powerpoint/2010/main" val="1446484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B9DFA-24EB-4ACC-AFEC-C9D24E460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Cytogenetics (karyotyping)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90106-573A-4A4E-AC28-AE28314C5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340"/>
            <a:ext cx="10515600" cy="4812030"/>
          </a:xfrm>
        </p:spPr>
        <p:txBody>
          <a:bodyPr>
            <a:noAutofit/>
          </a:bodyPr>
          <a:lstStyle/>
          <a:p>
            <a:r>
              <a:rPr lang="en-US" dirty="0"/>
              <a:t>Assessment of the chromosomes in dividing myeloma cells</a:t>
            </a:r>
          </a:p>
          <a:p>
            <a:r>
              <a:rPr lang="en-US" dirty="0"/>
              <a:t>There are usually very few myeloma cells that are actively dividing so when an abnormality is found it’s important to note</a:t>
            </a:r>
          </a:p>
          <a:p>
            <a:r>
              <a:rPr lang="en-US" dirty="0"/>
              <a:t>Routinely performed on the bone marrow in newly diagnosed myeloma and sometimes repeated (often after stem cell transplant) to evaluate if the abnormalities have been “cleared”. </a:t>
            </a:r>
          </a:p>
          <a:p>
            <a:r>
              <a:rPr lang="en-US" dirty="0"/>
              <a:t>At relapse, can be done to evaluate for new abnormalities.</a:t>
            </a:r>
          </a:p>
          <a:p>
            <a:r>
              <a:rPr lang="en-US" dirty="0"/>
              <a:t>Particularly helpful in identifying a higher-than-average-risk in patients with fewer than two copies of each chromosome (hypodiploidy) and in those with a deleted 13</a:t>
            </a:r>
            <a:r>
              <a:rPr lang="en-US" baseline="30000" dirty="0"/>
              <a:t>th</a:t>
            </a:r>
            <a:r>
              <a:rPr lang="en-US" dirty="0"/>
              <a:t> chromosome (deletion 13). </a:t>
            </a:r>
          </a:p>
        </p:txBody>
      </p:sp>
    </p:spTree>
    <p:extLst>
      <p:ext uri="{BB962C8B-B14F-4D97-AF65-F5344CB8AC3E}">
        <p14:creationId xmlns:p14="http://schemas.microsoft.com/office/powerpoint/2010/main" val="23324067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61D29-F14D-473D-898C-500B02A00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 (Fluorescence in situ hybridization)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7F673-AD78-4075-A8A6-A4CAED6D6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Newer test than standard cytogenetics</a:t>
            </a:r>
          </a:p>
          <a:p>
            <a:r>
              <a:rPr lang="en-US" dirty="0"/>
              <a:t>Used in addition to karyotyping to get more information about the myeloma cells</a:t>
            </a:r>
          </a:p>
          <a:p>
            <a:r>
              <a:rPr lang="en-US" dirty="0"/>
              <a:t>Assessment of all the chromosomes of all the myeloma cells in a bone marrow sample (not just actively dividing cells). </a:t>
            </a:r>
          </a:p>
          <a:p>
            <a:r>
              <a:rPr lang="en-US" dirty="0"/>
              <a:t>Allows detection of changes whether myeloma cells are growing or not</a:t>
            </a:r>
          </a:p>
          <a:p>
            <a:r>
              <a:rPr lang="en-US" dirty="0"/>
              <a:t>Can detect both numerical and structural abnormalities</a:t>
            </a:r>
          </a:p>
        </p:txBody>
      </p:sp>
    </p:spTree>
    <p:extLst>
      <p:ext uri="{BB962C8B-B14F-4D97-AF65-F5344CB8AC3E}">
        <p14:creationId xmlns:p14="http://schemas.microsoft.com/office/powerpoint/2010/main" val="18480060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558D2-51DB-427C-826D-D9560C08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684AC-F0DF-4C8C-83DB-78161289B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748213"/>
          </a:xfrm>
        </p:spPr>
        <p:txBody>
          <a:bodyPr/>
          <a:lstStyle/>
          <a:p>
            <a:r>
              <a:rPr lang="en-US" dirty="0"/>
              <a:t>Provides a way to visualize and map genetic material in an individual’s cells, including specific genes or portions of genes.  </a:t>
            </a:r>
          </a:p>
          <a:p>
            <a:r>
              <a:rPr lang="en-US" dirty="0"/>
              <a:t>Not performed on cells that are actively dividing.</a:t>
            </a:r>
          </a:p>
          <a:p>
            <a:r>
              <a:rPr lang="en-US" dirty="0"/>
              <a:t>Capable of detecting chromosomal translocations (when one piece of a chromosome is shifted over the another chromosome during cell division) – they “trade places”.</a:t>
            </a:r>
          </a:p>
          <a:p>
            <a:r>
              <a:rPr lang="en-US" dirty="0"/>
              <a:t>Results have been incorporated in the R-ISS because they are a powerful tool for predicting risk and survival in myeloma.</a:t>
            </a:r>
          </a:p>
        </p:txBody>
      </p:sp>
    </p:spTree>
    <p:extLst>
      <p:ext uri="{BB962C8B-B14F-4D97-AF65-F5344CB8AC3E}">
        <p14:creationId xmlns:p14="http://schemas.microsoft.com/office/powerpoint/2010/main" val="87884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FCC4E-41BD-43A3-B17D-FD442C5AA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Blood Count (CBC)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A2608-2A46-4889-96F1-A6F69448D6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This test gives the values of all the cells that make up the blood.</a:t>
            </a:r>
          </a:p>
          <a:p>
            <a:r>
              <a:rPr lang="en-US" dirty="0"/>
              <a:t>All these cells start out in the bone marrow, but so does myeloma.</a:t>
            </a:r>
          </a:p>
          <a:p>
            <a:r>
              <a:rPr lang="en-US" dirty="0"/>
              <a:t>Myeloma itself along with most treatments can affect these blood counts.  </a:t>
            </a:r>
          </a:p>
          <a:p>
            <a:r>
              <a:rPr lang="en-US" dirty="0"/>
              <a:t>Monitored closely.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F7EEF-BEBB-4A58-9863-08E654333C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/>
              <a:t>Includes</a:t>
            </a:r>
            <a:r>
              <a:rPr lang="en-US" dirty="0"/>
              <a:t>:</a:t>
            </a:r>
          </a:p>
          <a:p>
            <a:pPr lvl="1"/>
            <a:r>
              <a:rPr lang="en-US" sz="2800" dirty="0"/>
              <a:t>Red blood cells</a:t>
            </a:r>
          </a:p>
          <a:p>
            <a:pPr lvl="1"/>
            <a:r>
              <a:rPr lang="en-US" sz="2800" dirty="0"/>
              <a:t>Hemoglobin</a:t>
            </a:r>
          </a:p>
          <a:p>
            <a:pPr lvl="1"/>
            <a:r>
              <a:rPr lang="en-US" sz="2800" dirty="0"/>
              <a:t>Hematocrit</a:t>
            </a:r>
          </a:p>
          <a:p>
            <a:pPr lvl="1"/>
            <a:r>
              <a:rPr lang="en-US" sz="2800" dirty="0"/>
              <a:t>White blood cells</a:t>
            </a:r>
          </a:p>
          <a:p>
            <a:pPr lvl="1"/>
            <a:r>
              <a:rPr lang="en-US" sz="2800" dirty="0"/>
              <a:t>White blood cell differential</a:t>
            </a:r>
          </a:p>
          <a:p>
            <a:pPr lvl="1"/>
            <a:r>
              <a:rPr lang="en-US" sz="2800" dirty="0"/>
              <a:t>Platelets</a:t>
            </a:r>
          </a:p>
        </p:txBody>
      </p:sp>
    </p:spTree>
    <p:extLst>
      <p:ext uri="{BB962C8B-B14F-4D97-AF65-F5344CB8AC3E}">
        <p14:creationId xmlns:p14="http://schemas.microsoft.com/office/powerpoint/2010/main" val="837820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F7D24-6A47-454A-A6A4-9BACB2C61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risk abnormalities by 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3C6CC-4340-4DEB-A59A-5B173B16F3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t(4;14) – translocation of the gene segments on chromosomes 4 and 14.</a:t>
            </a:r>
          </a:p>
          <a:p>
            <a:r>
              <a:rPr lang="en-US" dirty="0"/>
              <a:t>17p-: deletion of 17p (the short arm of chromosome 17 is deleted)</a:t>
            </a:r>
          </a:p>
          <a:p>
            <a:r>
              <a:rPr lang="en-US" dirty="0"/>
              <a:t>T(14;16) – translocation of gene segments on chromosomes 14 and 16.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49DF42-D50A-4316-B43B-55BC0393FF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17p- is particularly high risk (p53, an important tumor suppressor gene is located in that area) </a:t>
            </a:r>
          </a:p>
        </p:txBody>
      </p:sp>
    </p:spTree>
    <p:extLst>
      <p:ext uri="{BB962C8B-B14F-4D97-AF65-F5344CB8AC3E}">
        <p14:creationId xmlns:p14="http://schemas.microsoft.com/office/powerpoint/2010/main" val="27822334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C9C9AD-0DF2-465F-A3A3-281D3003D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abnormalities by FISH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B83162-C669-4027-87BC-C216BA938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Nearly all myeloma patients have deletion of all or part of chromosome 13 (del13) so this is not a reliable indicator of risk.</a:t>
            </a:r>
          </a:p>
          <a:p>
            <a:r>
              <a:rPr lang="en-US" sz="3200" dirty="0"/>
              <a:t>There are some changes that can help guide therapy choices:</a:t>
            </a:r>
          </a:p>
          <a:p>
            <a:pPr lvl="1"/>
            <a:r>
              <a:rPr lang="en-US" sz="2800" dirty="0"/>
              <a:t>t(4;14) often responds to regimens that contain </a:t>
            </a:r>
            <a:r>
              <a:rPr lang="en-US" sz="2800" dirty="0" err="1"/>
              <a:t>Velcade</a:t>
            </a:r>
            <a:r>
              <a:rPr lang="en-US" sz="2800" dirty="0"/>
              <a:t> for induction and maintenance therapy.</a:t>
            </a:r>
          </a:p>
          <a:p>
            <a:pPr lvl="1"/>
            <a:r>
              <a:rPr lang="en-US" sz="2800" dirty="0" err="1"/>
              <a:t>Pomalyst</a:t>
            </a:r>
            <a:r>
              <a:rPr lang="en-US" sz="2800" dirty="0"/>
              <a:t> is less effective if there is a t(4;14) </a:t>
            </a:r>
          </a:p>
          <a:p>
            <a:pPr lvl="1"/>
            <a:r>
              <a:rPr lang="en-US" sz="2800" dirty="0" err="1"/>
              <a:t>Pomalyst</a:t>
            </a:r>
            <a:r>
              <a:rPr lang="en-US" sz="2800" dirty="0"/>
              <a:t> could be more effective in treatment when 17p- is present (may be able to overcome some of the negative impact). </a:t>
            </a:r>
          </a:p>
          <a:p>
            <a:pPr lvl="1"/>
            <a:r>
              <a:rPr lang="en-US" sz="2800" dirty="0"/>
              <a:t>t(11;14) often responds to </a:t>
            </a:r>
            <a:r>
              <a:rPr lang="en-US" sz="2800" dirty="0" err="1"/>
              <a:t>Venetoclax</a:t>
            </a:r>
            <a:r>
              <a:rPr lang="en-US" sz="280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39823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0DF6-F882-4FD2-9E36-F124B8DE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generation flow cytometry (NGF for MRD)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EE74E-0F39-41F5-A5C9-6E7E15036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/>
          </a:bodyPr>
          <a:lstStyle/>
          <a:p>
            <a:r>
              <a:rPr lang="en-US" dirty="0"/>
              <a:t>Being researched and developed by the Black Swan Research Initiative ® (BSRI ®).  </a:t>
            </a:r>
          </a:p>
          <a:p>
            <a:r>
              <a:rPr lang="en-US" dirty="0"/>
              <a:t>Uses antibodies and newly designed myeloma-specific software to rapidly perform more sophisticated immunophenotyping of myeloma cells.</a:t>
            </a:r>
          </a:p>
          <a:p>
            <a:r>
              <a:rPr lang="en-US" dirty="0"/>
              <a:t>Highly accurate way to detect minimal residual disease (MRD) after treatment</a:t>
            </a:r>
          </a:p>
          <a:p>
            <a:r>
              <a:rPr lang="en-US" dirty="0"/>
              <a:t>Sensitive enough to identify 1 myeloma cell in approximately 1,000,000 bone marrow cells sampled.</a:t>
            </a:r>
          </a:p>
          <a:p>
            <a:r>
              <a:rPr lang="en-US" dirty="0"/>
              <a:t>Not standard of care yet although being used more frequently – still being tested more widely</a:t>
            </a:r>
          </a:p>
          <a:p>
            <a:r>
              <a:rPr lang="en-US" dirty="0"/>
              <a:t>Having a full presentation on this in the next few meetings.</a:t>
            </a:r>
          </a:p>
        </p:txBody>
      </p:sp>
    </p:spTree>
    <p:extLst>
      <p:ext uri="{BB962C8B-B14F-4D97-AF65-F5344CB8AC3E}">
        <p14:creationId xmlns:p14="http://schemas.microsoft.com/office/powerpoint/2010/main" val="32019966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450EC-4AB6-4B4A-AB6E-0EFB22571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Next generation sequencing…still in development </a:t>
            </a: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D865662-0545-4CA4-B0C4-C6C23FF42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49" y="1825625"/>
            <a:ext cx="10032102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BAF531-9684-4714-96C1-E5C1F961A304}"/>
              </a:ext>
            </a:extLst>
          </p:cNvPr>
          <p:cNvSpPr txBox="1"/>
          <p:nvPr/>
        </p:nvSpPr>
        <p:spPr>
          <a:xfrm>
            <a:off x="1079949" y="6237514"/>
            <a:ext cx="1466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Bolli</a:t>
            </a:r>
            <a:r>
              <a:rPr lang="en-US" sz="1400" dirty="0"/>
              <a:t>, et al, 2020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29190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FA4EE-213B-43C4-9F19-3E28F754C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generation sequencing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23B55-80D6-4F17-863F-49744D9D8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detect more abnormalities in cells that might help “tailor” therapy</a:t>
            </a:r>
          </a:p>
          <a:p>
            <a:r>
              <a:rPr lang="en-US" dirty="0"/>
              <a:t>To be used with other methods of testing at this time.</a:t>
            </a:r>
          </a:p>
          <a:p>
            <a:r>
              <a:rPr lang="en-US" dirty="0"/>
              <a:t>Might be more helpful at progression of disease than at diagnosis (still being investigated further)</a:t>
            </a:r>
          </a:p>
        </p:txBody>
      </p:sp>
    </p:spTree>
    <p:extLst>
      <p:ext uri="{BB962C8B-B14F-4D97-AF65-F5344CB8AC3E}">
        <p14:creationId xmlns:p14="http://schemas.microsoft.com/office/powerpoint/2010/main" val="18780432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8E2D-8EFC-4E70-9BA5-269BCA9FD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F5496-D293-410D-8912-50B1A4063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/>
              <a:t>Contact information: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erbcolleen@gmail.com</a:t>
            </a:r>
            <a:endParaRPr lang="en-US" dirty="0"/>
          </a:p>
          <a:p>
            <a:pPr lvl="1"/>
            <a:r>
              <a:rPr lang="en-US" dirty="0"/>
              <a:t>I can’t answer individual treatment questions; but would be happy to answer general questions about labs or other myeloma general questions.  </a:t>
            </a:r>
          </a:p>
        </p:txBody>
      </p:sp>
    </p:spTree>
    <p:extLst>
      <p:ext uri="{BB962C8B-B14F-4D97-AF65-F5344CB8AC3E}">
        <p14:creationId xmlns:p14="http://schemas.microsoft.com/office/powerpoint/2010/main" val="112581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97C7-2C3B-401D-9098-AF81A0E3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 Blood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5A5E5-2F05-4BA0-97EE-987AC1ED9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All have normal ranges that are different for men and women.</a:t>
            </a:r>
          </a:p>
          <a:p>
            <a:r>
              <a:rPr lang="en-US" sz="3200" dirty="0"/>
              <a:t>RBC normal is: </a:t>
            </a:r>
          </a:p>
          <a:p>
            <a:pPr lvl="1"/>
            <a:r>
              <a:rPr lang="en-US" sz="2800" dirty="0"/>
              <a:t>4.3 – 5.7 for men </a:t>
            </a:r>
          </a:p>
          <a:p>
            <a:pPr lvl="1"/>
            <a:r>
              <a:rPr lang="en-US" sz="2800" dirty="0"/>
              <a:t>3.9 – 5 for women</a:t>
            </a:r>
          </a:p>
          <a:p>
            <a:r>
              <a:rPr lang="en-US" sz="3200" dirty="0"/>
              <a:t>These are almost always the first to decrease in number in response to the overproduction of myeloma cells in your bone marrow</a:t>
            </a:r>
          </a:p>
          <a:p>
            <a:r>
              <a:rPr lang="en-US" sz="3200" dirty="0"/>
              <a:t>Life span is about 28 days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477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A98B6-A09D-4D7D-AEFA-343672ADF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Hemoglobin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6EB9B-DEFF-4A42-B2A7-5D04C7A67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important part of the red blood cell</a:t>
            </a:r>
          </a:p>
          <a:p>
            <a:r>
              <a:rPr lang="en-US" dirty="0"/>
              <a:t>Transports oxygen throughout the body</a:t>
            </a:r>
          </a:p>
          <a:p>
            <a:r>
              <a:rPr lang="en-US" dirty="0"/>
              <a:t>Used more frequently than the total red blood cell count when evaluating disease or treatment effects.</a:t>
            </a:r>
          </a:p>
          <a:p>
            <a:r>
              <a:rPr lang="en-US" dirty="0"/>
              <a:t>Low hemoglobin levels are defined as anemia and are part of the CRAB criteria that defines active myeloma</a:t>
            </a:r>
          </a:p>
          <a:p>
            <a:r>
              <a:rPr lang="en-US" dirty="0"/>
              <a:t>Normal ranges:</a:t>
            </a:r>
          </a:p>
          <a:p>
            <a:pPr lvl="1"/>
            <a:r>
              <a:rPr lang="en-US" dirty="0"/>
              <a:t>13.5 – 17.5 m/dL for men</a:t>
            </a:r>
          </a:p>
          <a:p>
            <a:pPr lvl="1"/>
            <a:r>
              <a:rPr lang="en-US" dirty="0"/>
              <a:t>12 – 15.5 m/dL for women</a:t>
            </a:r>
          </a:p>
        </p:txBody>
      </p:sp>
    </p:spTree>
    <p:extLst>
      <p:ext uri="{BB962C8B-B14F-4D97-AF65-F5344CB8AC3E}">
        <p14:creationId xmlns:p14="http://schemas.microsoft.com/office/powerpoint/2010/main" val="363053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B1E62-C388-46D0-B8F9-5C555725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Hematocrit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7C9AA-AB97-44F7-B278-FD96CC90F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This tells us the volume of red blood cells present in the whole blood.</a:t>
            </a:r>
          </a:p>
          <a:p>
            <a:r>
              <a:rPr lang="en-US" sz="3200" dirty="0"/>
              <a:t>Expressed as a percentage</a:t>
            </a:r>
          </a:p>
          <a:p>
            <a:r>
              <a:rPr lang="en-US" sz="3200" dirty="0"/>
              <a:t>Used in conjunction with the red blood cells and hemoglobin to diagnose anemia.</a:t>
            </a:r>
          </a:p>
          <a:p>
            <a:r>
              <a:rPr lang="en-US" sz="3200" dirty="0"/>
              <a:t>Normal values:</a:t>
            </a:r>
          </a:p>
          <a:p>
            <a:pPr lvl="1"/>
            <a:r>
              <a:rPr lang="en-US" sz="2800" dirty="0"/>
              <a:t>About 45% for men</a:t>
            </a:r>
          </a:p>
          <a:p>
            <a:pPr lvl="1"/>
            <a:r>
              <a:rPr lang="en-US" sz="2800" dirty="0"/>
              <a:t>About 40% for women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47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A34E1-D128-4097-8F55-6874FF1C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blood cells (WBC)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7589C-5776-454D-9F2F-A0D54256F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white blood cells make up your immune system; they fight off bacteria, viruses, and other toxins.  </a:t>
            </a:r>
          </a:p>
          <a:p>
            <a:r>
              <a:rPr lang="en-US" sz="3200" dirty="0"/>
              <a:t>Low WBC counts can result from disease in the bone marrow or from many of the treatments given for myeloma. </a:t>
            </a:r>
          </a:p>
          <a:p>
            <a:r>
              <a:rPr lang="en-US" sz="3200" dirty="0"/>
              <a:t>Decreases your ability to fight disease</a:t>
            </a:r>
          </a:p>
          <a:p>
            <a:r>
              <a:rPr lang="en-US" sz="3200" dirty="0"/>
              <a:t>Life span is 7-14 days</a:t>
            </a:r>
          </a:p>
          <a:p>
            <a:r>
              <a:rPr lang="en-US" sz="3200" dirty="0"/>
              <a:t>Normal range:</a:t>
            </a:r>
          </a:p>
          <a:p>
            <a:pPr lvl="1"/>
            <a:r>
              <a:rPr lang="en-US" sz="2800" dirty="0"/>
              <a:t>3.5 – 11 x 10^9/L </a:t>
            </a:r>
          </a:p>
        </p:txBody>
      </p:sp>
    </p:spTree>
    <p:extLst>
      <p:ext uri="{BB962C8B-B14F-4D97-AF65-F5344CB8AC3E}">
        <p14:creationId xmlns:p14="http://schemas.microsoft.com/office/powerpoint/2010/main" val="109315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26D23-3BD0-45F7-AC2F-290BE47DB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WBC differential - neutrophils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578F6-B137-4D1F-BC82-A4145BCE2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Also known as your ANC (absolute neutrophil count)</a:t>
            </a:r>
          </a:p>
          <a:p>
            <a:r>
              <a:rPr lang="en-US" sz="3000" dirty="0"/>
              <a:t>This is the type of WBC that has the most impact on fighting off disease, particularly those caused by bacteria and fungus.  </a:t>
            </a:r>
          </a:p>
          <a:p>
            <a:r>
              <a:rPr lang="en-US" sz="3000" dirty="0"/>
              <a:t>Low neutrophil count is called neutropenia and can be dangerous.</a:t>
            </a:r>
          </a:p>
          <a:p>
            <a:r>
              <a:rPr lang="en-US" sz="3000" dirty="0"/>
              <a:t>This will be checked before treatment to make sure it’s safe to continue with therapy that day.</a:t>
            </a:r>
          </a:p>
          <a:p>
            <a:r>
              <a:rPr lang="en-US" sz="3000" dirty="0"/>
              <a:t>Normal range:</a:t>
            </a:r>
          </a:p>
          <a:p>
            <a:pPr lvl="1"/>
            <a:r>
              <a:rPr lang="en-US" sz="2800" dirty="0"/>
              <a:t>1.7 – 7 x 10^9/L (we usually use less than 1 for decision making)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67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3522</Words>
  <Application>Microsoft Office PowerPoint</Application>
  <PresentationFormat>Widescreen</PresentationFormat>
  <Paragraphs>316</Paragraphs>
  <Slides>45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Lab Results: What are they and why do we care?</vt:lpstr>
      <vt:lpstr>Important things to remember</vt:lpstr>
      <vt:lpstr>Which labs are important?</vt:lpstr>
      <vt:lpstr>Complete Blood Count (CBC)</vt:lpstr>
      <vt:lpstr>Red Blood Cells</vt:lpstr>
      <vt:lpstr>Hemoglobin</vt:lpstr>
      <vt:lpstr>Hematocrit </vt:lpstr>
      <vt:lpstr>White blood cells (WBC)</vt:lpstr>
      <vt:lpstr>The WBC differential - neutrophils</vt:lpstr>
      <vt:lpstr>Platelets</vt:lpstr>
      <vt:lpstr>Complete Metabolic Panel (CMP) - chemistry</vt:lpstr>
      <vt:lpstr>BUN and Creatinine </vt:lpstr>
      <vt:lpstr>Creatinine clearance</vt:lpstr>
      <vt:lpstr>Estimated Glomerular Filtration Rate (eGFR)</vt:lpstr>
      <vt:lpstr>Calcium</vt:lpstr>
      <vt:lpstr>Total protein</vt:lpstr>
      <vt:lpstr>Tests that assess monoclonal protein  aka: Your “myeloma” labs</vt:lpstr>
      <vt:lpstr>How do I know what’s important?  How do I keep track of everything?</vt:lpstr>
      <vt:lpstr>Serum quantitative immunoglobulins (QIg)</vt:lpstr>
      <vt:lpstr>Structure of an immunoglobulin</vt:lpstr>
      <vt:lpstr>Serum protein electrophoresis (SPEP)</vt:lpstr>
      <vt:lpstr>SPEP graphs</vt:lpstr>
      <vt:lpstr>SPEP/Serum immunofixation</vt:lpstr>
      <vt:lpstr>Urine protein electrophoresis (UPEP)</vt:lpstr>
      <vt:lpstr>Immunofixation (IFE)</vt:lpstr>
      <vt:lpstr>Serum free light chain assay (Freelite®)</vt:lpstr>
      <vt:lpstr>Serum free light chain assay</vt:lpstr>
      <vt:lpstr>Other tests – less frequently used</vt:lpstr>
      <vt:lpstr>Beta-2 macroglobulin (β2M)</vt:lpstr>
      <vt:lpstr>LDH (lactate dehydrogenase)</vt:lpstr>
      <vt:lpstr>C-reactive protein (CRP)</vt:lpstr>
      <vt:lpstr>Glucose</vt:lpstr>
      <vt:lpstr>Bone marrow tests</vt:lpstr>
      <vt:lpstr>Bone marrow testing – why?</vt:lpstr>
      <vt:lpstr>Bone marrow aspirate (Plasma cell percentage)</vt:lpstr>
      <vt:lpstr>Immunohistochemistry (IHC) of plasma cells</vt:lpstr>
      <vt:lpstr>Cytogenetics (karyotyping)</vt:lpstr>
      <vt:lpstr>FISH (Fluorescence in situ hybridization)</vt:lpstr>
      <vt:lpstr>FISH</vt:lpstr>
      <vt:lpstr>High risk abnormalities by FISH</vt:lpstr>
      <vt:lpstr>Other abnormalities by FISH</vt:lpstr>
      <vt:lpstr>Next generation flow cytometry (NGF for MRD)</vt:lpstr>
      <vt:lpstr>Next generation sequencing…still in development </vt:lpstr>
      <vt:lpstr>Next generation sequencing 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Results: What are they and why do we care?</dc:title>
  <dc:creator>Colleen Erb</dc:creator>
  <cp:lastModifiedBy>Colleen Erb</cp:lastModifiedBy>
  <cp:revision>4</cp:revision>
  <dcterms:created xsi:type="dcterms:W3CDTF">2018-09-06T20:47:29Z</dcterms:created>
  <dcterms:modified xsi:type="dcterms:W3CDTF">2021-07-10T19:26:53Z</dcterms:modified>
</cp:coreProperties>
</file>