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66" r:id="rId2"/>
    <p:sldId id="267" r:id="rId3"/>
    <p:sldId id="268" r:id="rId4"/>
    <p:sldId id="257" r:id="rId5"/>
    <p:sldId id="258" r:id="rId6"/>
    <p:sldId id="259" r:id="rId7"/>
    <p:sldId id="260" r:id="rId8"/>
    <p:sldId id="261" r:id="rId9"/>
    <p:sldId id="262" r:id="rId10"/>
    <p:sldId id="263" r:id="rId11"/>
    <p:sldId id="264" r:id="rId12"/>
    <p:sldId id="265"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2" d="100"/>
          <a:sy n="122" d="100"/>
        </p:scale>
        <p:origin x="-11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14114C-52CB-104B-A1DA-BFDED4C6F6D1}" type="datetimeFigureOut">
              <a:rPr lang="en-US" smtClean="0"/>
              <a:t>11/17/17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B855F7-E66E-E94C-8201-89EC8E722053}" type="slidenum">
              <a:rPr lang="en-US" smtClean="0"/>
              <a:t>‹#›</a:t>
            </a:fld>
            <a:endParaRPr lang="en-US"/>
          </a:p>
        </p:txBody>
      </p:sp>
    </p:spTree>
    <p:extLst>
      <p:ext uri="{BB962C8B-B14F-4D97-AF65-F5344CB8AC3E}">
        <p14:creationId xmlns:p14="http://schemas.microsoft.com/office/powerpoint/2010/main" val="23128653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080808-BF88-4D4B-9AA2-2AA53A2AFBF7}" type="slidenum">
              <a:rPr lang="en-US" smtClean="0"/>
              <a:t>1</a:t>
            </a:fld>
            <a:endParaRPr lang="en-US"/>
          </a:p>
        </p:txBody>
      </p:sp>
    </p:spTree>
    <p:extLst>
      <p:ext uri="{BB962C8B-B14F-4D97-AF65-F5344CB8AC3E}">
        <p14:creationId xmlns:p14="http://schemas.microsoft.com/office/powerpoint/2010/main" val="1439854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9F9EF9-B04F-8748-BACD-D94365EE0A84}" type="datetimeFigureOut">
              <a:rPr lang="en-US" smtClean="0"/>
              <a:t>11/17/17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3012706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9F9EF9-B04F-8748-BACD-D94365EE0A84}" type="datetimeFigureOut">
              <a:rPr lang="en-US" smtClean="0"/>
              <a:t>11/17/17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3639162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9F9EF9-B04F-8748-BACD-D94365EE0A84}" type="datetimeFigureOut">
              <a:rPr lang="en-US" smtClean="0"/>
              <a:t>11/17/17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3812780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9F9EF9-B04F-8748-BACD-D94365EE0A84}" type="datetimeFigureOut">
              <a:rPr lang="en-US" smtClean="0"/>
              <a:t>11/17/17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3283806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9F9EF9-B04F-8748-BACD-D94365EE0A84}" type="datetimeFigureOut">
              <a:rPr lang="en-US" smtClean="0"/>
              <a:t>11/17/17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3465381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9F9EF9-B04F-8748-BACD-D94365EE0A84}" type="datetimeFigureOut">
              <a:rPr lang="en-US" smtClean="0"/>
              <a:t>11/17/17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3088664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9F9EF9-B04F-8748-BACD-D94365EE0A84}" type="datetimeFigureOut">
              <a:rPr lang="en-US" smtClean="0"/>
              <a:t>11/17/17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1663961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9F9EF9-B04F-8748-BACD-D94365EE0A84}" type="datetimeFigureOut">
              <a:rPr lang="en-US" smtClean="0"/>
              <a:t>11/17/17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32412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9F9EF9-B04F-8748-BACD-D94365EE0A84}" type="datetimeFigureOut">
              <a:rPr lang="en-US" smtClean="0"/>
              <a:t>11/17/17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3211933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9F9EF9-B04F-8748-BACD-D94365EE0A84}" type="datetimeFigureOut">
              <a:rPr lang="en-US" smtClean="0"/>
              <a:t>11/17/17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527318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9F9EF9-B04F-8748-BACD-D94365EE0A84}" type="datetimeFigureOut">
              <a:rPr lang="en-US" smtClean="0"/>
              <a:t>11/17/17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00B2D1-B398-E042-9411-3AD4DB0C85E7}" type="slidenum">
              <a:rPr lang="en-US" smtClean="0"/>
              <a:t>‹#›</a:t>
            </a:fld>
            <a:endParaRPr lang="en-US"/>
          </a:p>
        </p:txBody>
      </p:sp>
    </p:spTree>
    <p:extLst>
      <p:ext uri="{BB962C8B-B14F-4D97-AF65-F5344CB8AC3E}">
        <p14:creationId xmlns:p14="http://schemas.microsoft.com/office/powerpoint/2010/main" val="14927874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9F9EF9-B04F-8748-BACD-D94365EE0A84}" type="datetimeFigureOut">
              <a:rPr lang="en-US" smtClean="0"/>
              <a:t>11/17/17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00B2D1-B398-E042-9411-3AD4DB0C85E7}" type="slidenum">
              <a:rPr lang="en-US" smtClean="0"/>
              <a:t>‹#›</a:t>
            </a:fld>
            <a:endParaRPr lang="en-US"/>
          </a:p>
        </p:txBody>
      </p:sp>
    </p:spTree>
    <p:extLst>
      <p:ext uri="{BB962C8B-B14F-4D97-AF65-F5344CB8AC3E}">
        <p14:creationId xmlns:p14="http://schemas.microsoft.com/office/powerpoint/2010/main" val="4056008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tiff"/></Relationships>
</file>

<file path=ppt/slides/_rels/slide11.xml.rels><?xml version="1.0" encoding="UTF-8" standalone="yes"?>
<Relationships xmlns="http://schemas.openxmlformats.org/package/2006/relationships"><Relationship Id="rId3" Type="http://schemas.openxmlformats.org/officeDocument/2006/relationships/hyperlink" Target="http://www.healthcare.gov/" TargetMode="External"/><Relationship Id="rId4" Type="http://schemas.openxmlformats.org/officeDocument/2006/relationships/hyperlink" Target="http://kff.org/health-reform/video/health-insurance-explained-youtoons/?utm_source=kff&amp;utm_medium=tile&amp;utm_content=home&amp;utm_campaign=consumer" TargetMode="External"/><Relationship Id="rId5" Type="http://schemas.openxmlformats.org/officeDocument/2006/relationships/hyperlink" Target="http://kff.org/quiz/health-insurance-quiz/?utm_source=kff&amp;utm_medium=tile&amp;utm_content=home&amp;utm_campaign=consumer" TargetMode="External"/><Relationship Id="rId6" Type="http://schemas.openxmlformats.org/officeDocument/2006/relationships/hyperlink" Target="http://www.cancerinsurancechecklist.org/site/wp-content/uploads/2013/09/cancer_insurance_checklist.pdf" TargetMode="External"/><Relationship Id="rId1" Type="http://schemas.openxmlformats.org/officeDocument/2006/relationships/slideLayout" Target="../slideLayouts/slideLayout2.xml"/><Relationship Id="rId2" Type="http://schemas.openxmlformats.org/officeDocument/2006/relationships/hyperlink" Target="http://www.medicare.gov/"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ancerinsurancechecklist.org/site/wp-content/uploads/2015/10/cancer_coverage_checklist_tabloid_dk-changes-0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 To Know</a:t>
            </a:r>
            <a:endParaRPr lang="en-US" dirty="0"/>
          </a:p>
        </p:txBody>
      </p:sp>
      <p:sp>
        <p:nvSpPr>
          <p:cNvPr id="3" name="Content Placeholder 2"/>
          <p:cNvSpPr>
            <a:spLocks noGrp="1"/>
          </p:cNvSpPr>
          <p:nvPr>
            <p:ph idx="1"/>
          </p:nvPr>
        </p:nvSpPr>
        <p:spPr/>
        <p:txBody>
          <a:bodyPr>
            <a:normAutofit fontScale="62500" lnSpcReduction="20000"/>
          </a:bodyPr>
          <a:lstStyle/>
          <a:p>
            <a:r>
              <a:rPr lang="en-US" dirty="0">
                <a:solidFill>
                  <a:srgbClr val="FF0000"/>
                </a:solidFill>
              </a:rPr>
              <a:t>Premium</a:t>
            </a:r>
            <a:r>
              <a:rPr lang="en-US" dirty="0"/>
              <a:t>-the monthly amount you pay for your insurance plan(s).</a:t>
            </a:r>
          </a:p>
          <a:p>
            <a:r>
              <a:rPr lang="en-US" dirty="0">
                <a:solidFill>
                  <a:srgbClr val="FF0000"/>
                </a:solidFill>
              </a:rPr>
              <a:t>Deductible</a:t>
            </a:r>
            <a:r>
              <a:rPr lang="en-US" dirty="0"/>
              <a:t>-the amount of money you pay before your insurance starts to cover healthcare costs.</a:t>
            </a:r>
          </a:p>
          <a:p>
            <a:r>
              <a:rPr lang="en-US" dirty="0">
                <a:solidFill>
                  <a:srgbClr val="FF0000"/>
                </a:solidFill>
              </a:rPr>
              <a:t>Cost Sharing </a:t>
            </a:r>
            <a:r>
              <a:rPr lang="en-US" dirty="0"/>
              <a:t>-The contribution you pay towards your health care costs out of your own pocket; typically includes deductibles, coinsurance, and copayments, or similar charges.  Does not include premiums, balance billing amounts for non-network providers, or the cost of non-covered services.</a:t>
            </a:r>
          </a:p>
          <a:p>
            <a:r>
              <a:rPr lang="en-US" dirty="0">
                <a:solidFill>
                  <a:srgbClr val="FF0000"/>
                </a:solidFill>
              </a:rPr>
              <a:t>Co-pay</a:t>
            </a:r>
            <a:r>
              <a:rPr lang="en-US" dirty="0"/>
              <a:t>- a fixed dollar amount you pay when you go for an appointment/procedure in addition to what the insurance company pays for the service. For example $20 for office visit with primary care provider.</a:t>
            </a:r>
          </a:p>
          <a:p>
            <a:r>
              <a:rPr lang="en-US" dirty="0">
                <a:solidFill>
                  <a:srgbClr val="FF0000"/>
                </a:solidFill>
              </a:rPr>
              <a:t>Coinsurance</a:t>
            </a:r>
            <a:r>
              <a:rPr lang="en-US" dirty="0"/>
              <a:t> -the cost sharing amount you pay as part of your coverage.  For example if your plan covers at 80/20% your coinsurance is 20%.</a:t>
            </a:r>
          </a:p>
          <a:p>
            <a:r>
              <a:rPr lang="en-US" dirty="0">
                <a:solidFill>
                  <a:srgbClr val="FF0000"/>
                </a:solidFill>
              </a:rPr>
              <a:t>MOOP</a:t>
            </a:r>
            <a:r>
              <a:rPr lang="en-US" dirty="0"/>
              <a:t>-the maximum out of pocket you pay during a benefit period; also called a stop-loss.</a:t>
            </a:r>
          </a:p>
          <a:p>
            <a:endParaRPr lang="en-US" dirty="0"/>
          </a:p>
        </p:txBody>
      </p:sp>
    </p:spTree>
    <p:extLst>
      <p:ext uri="{BB962C8B-B14F-4D97-AF65-F5344CB8AC3E}">
        <p14:creationId xmlns:p14="http://schemas.microsoft.com/office/powerpoint/2010/main" val="3994008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Fundraising An Option To Help Me Pay For </a:t>
            </a:r>
            <a:r>
              <a:rPr lang="en-US" dirty="0"/>
              <a:t>M</a:t>
            </a:r>
            <a:r>
              <a:rPr lang="en-US" dirty="0" smtClean="0"/>
              <a:t>y Medical Expenses?</a:t>
            </a:r>
            <a:endParaRPr lang="en-US" dirty="0"/>
          </a:p>
        </p:txBody>
      </p:sp>
      <p:sp>
        <p:nvSpPr>
          <p:cNvPr id="3" name="Content Placeholder 2"/>
          <p:cNvSpPr>
            <a:spLocks noGrp="1"/>
          </p:cNvSpPr>
          <p:nvPr>
            <p:ph idx="1"/>
          </p:nvPr>
        </p:nvSpPr>
        <p:spPr/>
        <p:txBody>
          <a:bodyPr/>
          <a:lstStyle/>
          <a:p>
            <a:r>
              <a:rPr lang="en-US" dirty="0" smtClean="0"/>
              <a:t>Yes, but</a:t>
            </a:r>
            <a:r>
              <a:rPr lang="is-IS" dirty="0" smtClean="0"/>
              <a:t>…</a:t>
            </a:r>
          </a:p>
          <a:p>
            <a:r>
              <a:rPr lang="is-IS" dirty="0" smtClean="0"/>
              <a:t>Pros/cons of crowdsourced fundraising</a:t>
            </a:r>
          </a:p>
          <a:p>
            <a:r>
              <a:rPr lang="is-IS" dirty="0" smtClean="0"/>
              <a:t>Other “local” efforts to raise $$$</a:t>
            </a:r>
          </a:p>
          <a:p>
            <a:r>
              <a:rPr lang="is-IS" dirty="0" smtClean="0"/>
              <a:t>Potential for tax and public benefits liabilities</a:t>
            </a:r>
          </a:p>
          <a:p>
            <a:endParaRPr lang="en-US" dirty="0"/>
          </a:p>
        </p:txBody>
      </p:sp>
      <p:pic>
        <p:nvPicPr>
          <p:cNvPr id="4" name="Picture 3"/>
          <p:cNvPicPr>
            <a:picLocks noChangeAspect="1"/>
          </p:cNvPicPr>
          <p:nvPr/>
        </p:nvPicPr>
        <p:blipFill>
          <a:blip r:embed="rId2"/>
          <a:stretch>
            <a:fillRect/>
          </a:stretch>
        </p:blipFill>
        <p:spPr>
          <a:xfrm>
            <a:off x="2854601" y="4305300"/>
            <a:ext cx="3409950" cy="1790700"/>
          </a:xfrm>
          <a:prstGeom prst="rect">
            <a:avLst/>
          </a:prstGeom>
        </p:spPr>
      </p:pic>
    </p:spTree>
    <p:extLst>
      <p:ext uri="{BB962C8B-B14F-4D97-AF65-F5344CB8AC3E}">
        <p14:creationId xmlns:p14="http://schemas.microsoft.com/office/powerpoint/2010/main" val="1976994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hlinkClick r:id="rId2"/>
              </a:rPr>
              <a:t>www.medicare.gov</a:t>
            </a:r>
            <a:endParaRPr lang="en-US" dirty="0" smtClean="0"/>
          </a:p>
          <a:p>
            <a:r>
              <a:rPr lang="en-US" dirty="0" smtClean="0">
                <a:hlinkClick r:id="rId3"/>
              </a:rPr>
              <a:t>www.healthcare.gov</a:t>
            </a:r>
            <a:endParaRPr lang="en-US" dirty="0"/>
          </a:p>
          <a:p>
            <a:r>
              <a:rPr lang="en-US" dirty="0"/>
              <a:t>Health Insurance Explained Video</a:t>
            </a:r>
          </a:p>
          <a:p>
            <a:pPr lvl="1"/>
            <a:r>
              <a:rPr lang="en-US" dirty="0">
                <a:hlinkClick r:id="rId4"/>
              </a:rPr>
              <a:t>http://kff.org/health-reform/video/health-insurance-explained-youtoons/?</a:t>
            </a:r>
            <a:r>
              <a:rPr lang="en-US" dirty="0" smtClean="0">
                <a:hlinkClick r:id="rId4"/>
              </a:rPr>
              <a:t>utm_source=kff&amp;utm_medium=tile&amp;utm_content=home&amp;utm_campaign=consumer</a:t>
            </a:r>
            <a:endParaRPr lang="en-US" dirty="0"/>
          </a:p>
          <a:p>
            <a:r>
              <a:rPr lang="en-US" dirty="0"/>
              <a:t>Health Insurance Quiz</a:t>
            </a:r>
          </a:p>
          <a:p>
            <a:pPr lvl="1"/>
            <a:r>
              <a:rPr lang="en-US" dirty="0">
                <a:hlinkClick r:id="rId5"/>
              </a:rPr>
              <a:t>http://kff.org/quiz/health-insurance-quiz/?</a:t>
            </a:r>
            <a:r>
              <a:rPr lang="en-US" dirty="0" smtClean="0">
                <a:hlinkClick r:id="rId5"/>
              </a:rPr>
              <a:t>utm_source=kff&amp;utm_medium=tile&amp;utm_content=home&amp;utm_campaign=consumer</a:t>
            </a:r>
            <a:endParaRPr lang="en-US" dirty="0" smtClean="0"/>
          </a:p>
          <a:p>
            <a:pPr marL="274320" lvl="1" indent="0">
              <a:buNone/>
            </a:pPr>
            <a:endParaRPr lang="en-US" dirty="0"/>
          </a:p>
          <a:p>
            <a:r>
              <a:rPr lang="en-US" dirty="0"/>
              <a:t>Cancer Insurance Checklist </a:t>
            </a:r>
          </a:p>
          <a:p>
            <a:pPr lvl="1"/>
            <a:r>
              <a:rPr lang="en-US" dirty="0">
                <a:hlinkClick r:id="rId6"/>
              </a:rPr>
              <a:t>http://</a:t>
            </a:r>
            <a:r>
              <a:rPr lang="en-US" dirty="0" smtClean="0">
                <a:hlinkClick r:id="rId6"/>
              </a:rPr>
              <a:t>www.cancerinsurancechecklist.org/site/wp-content/uploads/2013/09/cancer_insurance_checklist.pdf</a:t>
            </a:r>
            <a:endParaRPr lang="en-US" dirty="0" smtClean="0"/>
          </a:p>
          <a:p>
            <a:pPr marL="274320" lvl="1" indent="0">
              <a:buNone/>
            </a:pPr>
            <a:endParaRPr lang="en-US" dirty="0"/>
          </a:p>
          <a:p>
            <a:endParaRPr lang="en-US" dirty="0" smtClean="0"/>
          </a:p>
          <a:p>
            <a:endParaRPr lang="en-US" dirty="0" smtClean="0"/>
          </a:p>
        </p:txBody>
      </p:sp>
    </p:spTree>
    <p:extLst>
      <p:ext uri="{BB962C8B-B14F-4D97-AF65-F5344CB8AC3E}">
        <p14:creationId xmlns:p14="http://schemas.microsoft.com/office/powerpoint/2010/main" val="991267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fr-FR" dirty="0"/>
              <a:t>Contact Information:</a:t>
            </a:r>
          </a:p>
          <a:p>
            <a:pPr lvl="1"/>
            <a:r>
              <a:rPr lang="fr-FR" dirty="0"/>
              <a:t>Email: christina.bach@uphs.upenn.edu</a:t>
            </a:r>
          </a:p>
          <a:p>
            <a:pPr lvl="1"/>
            <a:r>
              <a:rPr lang="fr-FR" dirty="0" err="1" smtClean="0"/>
              <a:t>www.oncolink.org</a:t>
            </a:r>
            <a:endParaRPr lang="fr-FR" dirty="0"/>
          </a:p>
          <a:p>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93362" y="1474574"/>
            <a:ext cx="2825174" cy="3731741"/>
          </a:xfrm>
          <a:prstGeom prst="rect">
            <a:avLst/>
          </a:prstGeom>
        </p:spPr>
      </p:pic>
    </p:spTree>
    <p:extLst>
      <p:ext uri="{BB962C8B-B14F-4D97-AF65-F5344CB8AC3E}">
        <p14:creationId xmlns:p14="http://schemas.microsoft.com/office/powerpoint/2010/main" val="1128334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 To Know</a:t>
            </a:r>
            <a:endParaRPr lang="en-US" dirty="0"/>
          </a:p>
        </p:txBody>
      </p:sp>
      <p:sp>
        <p:nvSpPr>
          <p:cNvPr id="3" name="Content Placeholder 2"/>
          <p:cNvSpPr>
            <a:spLocks noGrp="1"/>
          </p:cNvSpPr>
          <p:nvPr>
            <p:ph idx="1"/>
          </p:nvPr>
        </p:nvSpPr>
        <p:spPr/>
        <p:txBody>
          <a:bodyPr>
            <a:normAutofit fontScale="77500" lnSpcReduction="20000"/>
          </a:bodyPr>
          <a:lstStyle/>
          <a:p>
            <a:r>
              <a:rPr lang="en-US" dirty="0">
                <a:solidFill>
                  <a:srgbClr val="FF0000"/>
                </a:solidFill>
              </a:rPr>
              <a:t>Appeal</a:t>
            </a:r>
            <a:r>
              <a:rPr lang="en-US" dirty="0"/>
              <a:t>-A request to the health insurer or plan to review a decision or a grievance again; can have multiple levels and be consumer and/or provider driven.</a:t>
            </a:r>
          </a:p>
          <a:p>
            <a:r>
              <a:rPr lang="en-US" dirty="0">
                <a:solidFill>
                  <a:srgbClr val="FF0000"/>
                </a:solidFill>
              </a:rPr>
              <a:t>Benefit year-</a:t>
            </a:r>
            <a:r>
              <a:rPr lang="en-US" dirty="0"/>
              <a:t>A</a:t>
            </a:r>
            <a:r>
              <a:rPr lang="en-US" dirty="0">
                <a:solidFill>
                  <a:srgbClr val="FF0000"/>
                </a:solidFill>
              </a:rPr>
              <a:t> </a:t>
            </a:r>
            <a:r>
              <a:rPr lang="en-US" dirty="0"/>
              <a:t>year of benefits coverage under an individual health insurance plan; can be based on calendar year (as with Medicare/ACA plans), fiscal year, or employment date</a:t>
            </a:r>
            <a:r>
              <a:rPr lang="en-US" dirty="0" smtClean="0"/>
              <a:t>.</a:t>
            </a:r>
          </a:p>
          <a:p>
            <a:r>
              <a:rPr lang="en-US" dirty="0" smtClean="0">
                <a:solidFill>
                  <a:srgbClr val="FF0000"/>
                </a:solidFill>
              </a:rPr>
              <a:t>Benefit period- </a:t>
            </a:r>
            <a:r>
              <a:rPr lang="en-US" dirty="0" smtClean="0"/>
              <a:t>For Medicare recipients,</a:t>
            </a:r>
            <a:endParaRPr lang="en-US" dirty="0"/>
          </a:p>
          <a:p>
            <a:r>
              <a:rPr lang="en-US" dirty="0">
                <a:solidFill>
                  <a:srgbClr val="FF0000"/>
                </a:solidFill>
              </a:rPr>
              <a:t>Formulary</a:t>
            </a:r>
            <a:r>
              <a:rPr lang="en-US" dirty="0"/>
              <a:t>-A list of prescription drugs covered by a prescription drug plan; can include tiers and step therapies</a:t>
            </a:r>
          </a:p>
          <a:p>
            <a:r>
              <a:rPr lang="en-US" dirty="0">
                <a:solidFill>
                  <a:srgbClr val="FF0000"/>
                </a:solidFill>
              </a:rPr>
              <a:t>Network</a:t>
            </a:r>
            <a:r>
              <a:rPr lang="en-US" dirty="0"/>
              <a:t>-The facilities, providers and suppliers your health insurer has contracted with to provide health care services.</a:t>
            </a:r>
          </a:p>
          <a:p>
            <a:endParaRPr lang="en-US" dirty="0"/>
          </a:p>
        </p:txBody>
      </p:sp>
    </p:spTree>
    <p:extLst>
      <p:ext uri="{BB962C8B-B14F-4D97-AF65-F5344CB8AC3E}">
        <p14:creationId xmlns:p14="http://schemas.microsoft.com/office/powerpoint/2010/main" val="2821165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Terms To Know</a:t>
            </a:r>
            <a:endParaRPr lang="en-US" dirty="0"/>
          </a:p>
        </p:txBody>
      </p:sp>
      <p:sp>
        <p:nvSpPr>
          <p:cNvPr id="3" name="Content Placeholder 2"/>
          <p:cNvSpPr>
            <a:spLocks noGrp="1"/>
          </p:cNvSpPr>
          <p:nvPr>
            <p:ph idx="1"/>
          </p:nvPr>
        </p:nvSpPr>
        <p:spPr/>
        <p:txBody>
          <a:bodyPr>
            <a:normAutofit fontScale="70000" lnSpcReduction="20000"/>
          </a:bodyPr>
          <a:lstStyle/>
          <a:p>
            <a:r>
              <a:rPr lang="en-US" dirty="0">
                <a:solidFill>
                  <a:srgbClr val="FF0000"/>
                </a:solidFill>
              </a:rPr>
              <a:t>Prior authorization</a:t>
            </a:r>
            <a:r>
              <a:rPr lang="en-US" dirty="0"/>
              <a:t>-Approval from a health plan that may be required before you get a service or fill a prescription in order for the service or prescription to be covered by your plan.</a:t>
            </a:r>
          </a:p>
          <a:p>
            <a:r>
              <a:rPr lang="en-US" dirty="0">
                <a:solidFill>
                  <a:srgbClr val="FF0000"/>
                </a:solidFill>
              </a:rPr>
              <a:t>Preauthorization/precertification/prior approval</a:t>
            </a:r>
            <a:r>
              <a:rPr lang="en-US" dirty="0"/>
              <a:t>-A decision by your health insurer or plan that a health care service, treatment plan, prescription drug or durable medical equipment is medically necessary. Your health insurance or plan may require preauthorization for certain services before you receive them, except in an emergency. Preauthorization isn’t a promise your health insurance or plan will cover the cost.</a:t>
            </a:r>
          </a:p>
          <a:p>
            <a:r>
              <a:rPr lang="en-US" dirty="0">
                <a:solidFill>
                  <a:srgbClr val="FF0000"/>
                </a:solidFill>
              </a:rPr>
              <a:t>Denial</a:t>
            </a:r>
            <a:r>
              <a:rPr lang="en-US" dirty="0"/>
              <a:t>-a refusal by an insurance company to honor a request by an individual (or his or her provider) to pay for health care services obtained/ordered/requested by a healthcare professional.</a:t>
            </a:r>
          </a:p>
          <a:p>
            <a:endParaRPr lang="en-US" dirty="0"/>
          </a:p>
        </p:txBody>
      </p:sp>
    </p:spTree>
    <p:extLst>
      <p:ext uri="{BB962C8B-B14F-4D97-AF65-F5344CB8AC3E}">
        <p14:creationId xmlns:p14="http://schemas.microsoft.com/office/powerpoint/2010/main" val="1571666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Open Enrollment?</a:t>
            </a:r>
            <a:endParaRPr lang="en-US" dirty="0"/>
          </a:p>
        </p:txBody>
      </p:sp>
      <p:sp>
        <p:nvSpPr>
          <p:cNvPr id="3" name="Content Placeholder 2"/>
          <p:cNvSpPr>
            <a:spLocks noGrp="1"/>
          </p:cNvSpPr>
          <p:nvPr>
            <p:ph idx="1"/>
          </p:nvPr>
        </p:nvSpPr>
        <p:spPr/>
        <p:txBody>
          <a:bodyPr/>
          <a:lstStyle/>
          <a:p>
            <a:r>
              <a:rPr lang="en-US" dirty="0" smtClean="0"/>
              <a:t>The period of time each year when you can make changes to your health insurance benefits.</a:t>
            </a:r>
          </a:p>
          <a:p>
            <a:pPr lvl="1"/>
            <a:r>
              <a:rPr lang="en-US" dirty="0" smtClean="0"/>
              <a:t>Employer sponsored plans/private plans: plan dependent</a:t>
            </a:r>
          </a:p>
          <a:p>
            <a:pPr lvl="1"/>
            <a:r>
              <a:rPr lang="en-US" dirty="0" smtClean="0"/>
              <a:t>Medicare: October 15</a:t>
            </a:r>
            <a:r>
              <a:rPr lang="en-US" baseline="30000" dirty="0" smtClean="0"/>
              <a:t>th</a:t>
            </a:r>
            <a:r>
              <a:rPr lang="en-US" dirty="0" smtClean="0"/>
              <a:t>-December 7</a:t>
            </a:r>
            <a:r>
              <a:rPr lang="en-US" baseline="30000" dirty="0" smtClean="0"/>
              <a:t>th</a:t>
            </a:r>
            <a:endParaRPr lang="en-US" dirty="0" smtClean="0"/>
          </a:p>
          <a:p>
            <a:pPr lvl="1"/>
            <a:r>
              <a:rPr lang="en-US" dirty="0" smtClean="0"/>
              <a:t>ACA: November 1</a:t>
            </a:r>
            <a:r>
              <a:rPr lang="en-US" baseline="30000" dirty="0" smtClean="0"/>
              <a:t>st</a:t>
            </a:r>
            <a:r>
              <a:rPr lang="en-US" dirty="0" smtClean="0"/>
              <a:t>-December 15th</a:t>
            </a:r>
          </a:p>
          <a:p>
            <a:pPr marL="274320" lvl="1" indent="0">
              <a:buNone/>
            </a:pPr>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753741" y="2723122"/>
            <a:ext cx="1887605" cy="2936275"/>
          </a:xfrm>
          <a:prstGeom prst="rect">
            <a:avLst/>
          </a:prstGeom>
        </p:spPr>
      </p:pic>
    </p:spTree>
    <p:extLst>
      <p:ext uri="{BB962C8B-B14F-4D97-AF65-F5344CB8AC3E}">
        <p14:creationId xmlns:p14="http://schemas.microsoft.com/office/powerpoint/2010/main" val="837542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Key Things To Consider During Open Enrollment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a:t>What gaps do I have in my current coverage?</a:t>
            </a:r>
          </a:p>
          <a:p>
            <a:r>
              <a:rPr lang="en-US" dirty="0"/>
              <a:t>Will making a change help to fill those </a:t>
            </a:r>
            <a:r>
              <a:rPr lang="en-US" dirty="0" smtClean="0"/>
              <a:t>gaps? </a:t>
            </a:r>
          </a:p>
          <a:p>
            <a:r>
              <a:rPr lang="en-US" dirty="0" smtClean="0"/>
              <a:t>Will it create new gaps?</a:t>
            </a:r>
          </a:p>
          <a:p>
            <a:r>
              <a:rPr lang="en-US" dirty="0" smtClean="0"/>
              <a:t>What </a:t>
            </a:r>
            <a:r>
              <a:rPr lang="en-US" dirty="0"/>
              <a:t>is covered? </a:t>
            </a:r>
          </a:p>
          <a:p>
            <a:r>
              <a:rPr lang="en-US" dirty="0"/>
              <a:t>What isn’t covered?</a:t>
            </a:r>
          </a:p>
          <a:p>
            <a:r>
              <a:rPr lang="en-US" dirty="0"/>
              <a:t>How much does it cost?</a:t>
            </a:r>
          </a:p>
          <a:p>
            <a:r>
              <a:rPr lang="en-US" dirty="0"/>
              <a:t>What health care providers can I see?</a:t>
            </a:r>
          </a:p>
          <a:p>
            <a:r>
              <a:rPr lang="en-US" dirty="0"/>
              <a:t>Where can I use my plan</a:t>
            </a:r>
            <a:r>
              <a:rPr lang="en-US" dirty="0" smtClean="0"/>
              <a:t>?</a:t>
            </a:r>
          </a:p>
          <a:p>
            <a:r>
              <a:rPr lang="en-US" dirty="0" smtClean="0"/>
              <a:t>How can I maximize my coverage and minimize by out of pocket?</a:t>
            </a:r>
          </a:p>
          <a:p>
            <a:r>
              <a:rPr lang="en-US" dirty="0" smtClean="0"/>
              <a:t>Am I risk averse or risk tolerant?</a:t>
            </a:r>
          </a:p>
          <a:p>
            <a:pPr marL="45720" indent="0">
              <a:buNone/>
            </a:pPr>
            <a:endParaRPr lang="en-US" dirty="0"/>
          </a:p>
          <a:p>
            <a:endParaRPr lang="en-US" dirty="0"/>
          </a:p>
        </p:txBody>
      </p:sp>
    </p:spTree>
    <p:extLst>
      <p:ext uri="{BB962C8B-B14F-4D97-AF65-F5344CB8AC3E}">
        <p14:creationId xmlns:p14="http://schemas.microsoft.com/office/powerpoint/2010/main" val="209188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Different For 2017?</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Length of open enrollment period for the ACA</a:t>
            </a:r>
          </a:p>
          <a:p>
            <a:r>
              <a:rPr lang="en-US" dirty="0" smtClean="0"/>
              <a:t>Fewer navigators and community based enrollment specialists</a:t>
            </a:r>
          </a:p>
          <a:p>
            <a:r>
              <a:rPr lang="en-US" dirty="0" smtClean="0"/>
              <a:t>Uncertainty regarding support for cost sharing subsidies</a:t>
            </a:r>
          </a:p>
          <a:p>
            <a:r>
              <a:rPr lang="en-US" dirty="0" smtClean="0"/>
              <a:t>More high deductible options</a:t>
            </a:r>
          </a:p>
          <a:p>
            <a:r>
              <a:rPr lang="en-US" dirty="0" smtClean="0"/>
              <a:t>Part D Changes</a:t>
            </a:r>
          </a:p>
          <a:p>
            <a:r>
              <a:rPr lang="en-US" dirty="0" smtClean="0"/>
              <a:t>Changes in premiums</a:t>
            </a:r>
          </a:p>
          <a:p>
            <a:pPr lvl="1"/>
            <a:r>
              <a:rPr lang="en-US" dirty="0" smtClean="0"/>
              <a:t>YOU HAVE TO SHOP AROUND</a:t>
            </a:r>
          </a:p>
          <a:p>
            <a:pPr lvl="1"/>
            <a:r>
              <a:rPr lang="en-US" dirty="0" smtClean="0"/>
              <a:t>YOU HAVE TO READ THE FINE PRINT</a:t>
            </a:r>
          </a:p>
        </p:txBody>
      </p:sp>
    </p:spTree>
    <p:extLst>
      <p:ext uri="{BB962C8B-B14F-4D97-AF65-F5344CB8AC3E}">
        <p14:creationId xmlns:p14="http://schemas.microsoft.com/office/powerpoint/2010/main" val="211466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I Miss Open </a:t>
            </a:r>
            <a:r>
              <a:rPr lang="en-US" dirty="0"/>
              <a:t>E</a:t>
            </a:r>
            <a:r>
              <a:rPr lang="en-US" dirty="0" smtClean="0"/>
              <a:t>nrollment?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If you have employer sponsored coverage, certain life events (marriage, divorce, birth of a child) may make you eligible to make changes outside of open enrollment.  This is employer specific.</a:t>
            </a:r>
          </a:p>
          <a:p>
            <a:r>
              <a:rPr lang="en-US" dirty="0" smtClean="0"/>
              <a:t>You may be able to make changes if your current </a:t>
            </a:r>
            <a:r>
              <a:rPr lang="en-US" dirty="0" err="1"/>
              <a:t>M</a:t>
            </a:r>
            <a:r>
              <a:rPr lang="en-US" dirty="0" err="1" smtClean="0"/>
              <a:t>edigap</a:t>
            </a:r>
            <a:r>
              <a:rPr lang="en-US" dirty="0" smtClean="0"/>
              <a:t> or Part D plan stops offering coverage in your area.</a:t>
            </a:r>
          </a:p>
          <a:p>
            <a:r>
              <a:rPr lang="en-US" dirty="0" smtClean="0"/>
              <a:t>You cannot join a Medicare advantage plan outside of open enrollment.</a:t>
            </a:r>
          </a:p>
          <a:p>
            <a:r>
              <a:rPr lang="en-US" dirty="0" smtClean="0"/>
              <a:t>You can disenroll from a Medicare Advantage plan from Jan 1-Feb 15; your coverage will then revert to traditional Medicare.</a:t>
            </a:r>
          </a:p>
          <a:p>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77433" y="445040"/>
            <a:ext cx="967042" cy="1520920"/>
          </a:xfrm>
          <a:prstGeom prst="rect">
            <a:avLst/>
          </a:prstGeom>
        </p:spPr>
      </p:pic>
    </p:spTree>
    <p:extLst>
      <p:ext uri="{BB962C8B-B14F-4D97-AF65-F5344CB8AC3E}">
        <p14:creationId xmlns:p14="http://schemas.microsoft.com/office/powerpoint/2010/main" val="696068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I Miss Open Enrollment?</a:t>
            </a:r>
            <a:endParaRPr lang="en-US" dirty="0"/>
          </a:p>
        </p:txBody>
      </p:sp>
      <p:sp>
        <p:nvSpPr>
          <p:cNvPr id="3" name="Content Placeholder 2"/>
          <p:cNvSpPr>
            <a:spLocks noGrp="1"/>
          </p:cNvSpPr>
          <p:nvPr>
            <p:ph idx="1"/>
          </p:nvPr>
        </p:nvSpPr>
        <p:spPr/>
        <p:txBody>
          <a:bodyPr/>
          <a:lstStyle/>
          <a:p>
            <a:r>
              <a:rPr lang="en-US" dirty="0"/>
              <a:t>You may still be able to purchase an ACA plan if</a:t>
            </a:r>
          </a:p>
          <a:p>
            <a:pPr lvl="1"/>
            <a:r>
              <a:rPr lang="en-US" dirty="0"/>
              <a:t>You experience a “qualifying life event", a change in your life that can make you eligible for a Special Enrollment Period to enroll in health coverage.</a:t>
            </a:r>
          </a:p>
          <a:p>
            <a:pPr lvl="2"/>
            <a:r>
              <a:rPr lang="en-US" dirty="0"/>
              <a:t>Examples of qualifying life events are moving to a new state, certain changes in your income, changes in your family size (for example, if you marry, divorce, or have a baby), or loss of other credible insurance coverage</a:t>
            </a:r>
          </a:p>
        </p:txBody>
      </p:sp>
    </p:spTree>
    <p:extLst>
      <p:ext uri="{BB962C8B-B14F-4D97-AF65-F5344CB8AC3E}">
        <p14:creationId xmlns:p14="http://schemas.microsoft.com/office/powerpoint/2010/main" val="482748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I Compare </a:t>
            </a:r>
            <a:r>
              <a:rPr lang="en-US" dirty="0"/>
              <a:t>P</a:t>
            </a:r>
            <a:r>
              <a:rPr lang="en-US" dirty="0" smtClean="0"/>
              <a:t>lans?</a:t>
            </a:r>
            <a:endParaRPr lang="en-US" dirty="0"/>
          </a:p>
        </p:txBody>
      </p:sp>
      <p:sp>
        <p:nvSpPr>
          <p:cNvPr id="3" name="Content Placeholder 2"/>
          <p:cNvSpPr>
            <a:spLocks noGrp="1"/>
          </p:cNvSpPr>
          <p:nvPr>
            <p:ph idx="1"/>
          </p:nvPr>
        </p:nvSpPr>
        <p:spPr/>
        <p:txBody>
          <a:bodyPr>
            <a:normAutofit lnSpcReduction="10000"/>
          </a:bodyPr>
          <a:lstStyle/>
          <a:p>
            <a:r>
              <a:rPr lang="en-US" dirty="0" smtClean="0"/>
              <a:t>KNOW YOUR PLAN.</a:t>
            </a:r>
          </a:p>
          <a:p>
            <a:pPr lvl="1"/>
            <a:r>
              <a:rPr lang="en-US" dirty="0" smtClean="0"/>
              <a:t>What are the “pain points” with your current coverage?</a:t>
            </a:r>
          </a:p>
          <a:p>
            <a:r>
              <a:rPr lang="en-US" dirty="0"/>
              <a:t>Use the Cancer Insurance Checklist to DO YOUR RESEARCH!</a:t>
            </a:r>
          </a:p>
          <a:p>
            <a:pPr lvl="1"/>
            <a:r>
              <a:rPr lang="en-US" dirty="0">
                <a:hlinkClick r:id="rId2"/>
              </a:rPr>
              <a:t>http://</a:t>
            </a:r>
            <a:r>
              <a:rPr lang="en-US" dirty="0" smtClean="0">
                <a:hlinkClick r:id="rId2"/>
              </a:rPr>
              <a:t>www.cancerinsurancechecklist.org/site/wp-content/uploads/2015/10/cancer_coverage_checklist_tabloid_dk-changes-03.pdf</a:t>
            </a:r>
            <a:endParaRPr lang="en-US" dirty="0" smtClean="0"/>
          </a:p>
          <a:p>
            <a:r>
              <a:rPr lang="en-US" dirty="0" smtClean="0"/>
              <a:t>ASK FOR HELP.</a:t>
            </a:r>
          </a:p>
        </p:txBody>
      </p:sp>
    </p:spTree>
    <p:extLst>
      <p:ext uri="{BB962C8B-B14F-4D97-AF65-F5344CB8AC3E}">
        <p14:creationId xmlns:p14="http://schemas.microsoft.com/office/powerpoint/2010/main" val="3817047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1034</Words>
  <Application>Microsoft Macintosh PowerPoint</Application>
  <PresentationFormat>On-screen Show (4:3)</PresentationFormat>
  <Paragraphs>78</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Key Terms To Know</vt:lpstr>
      <vt:lpstr>Key Terms To Know</vt:lpstr>
      <vt:lpstr>Key Terms To Know</vt:lpstr>
      <vt:lpstr>What Is Open Enrollment?</vt:lpstr>
      <vt:lpstr>Key Things To Consider During Open Enrollment</vt:lpstr>
      <vt:lpstr>What’s Different For 2017?</vt:lpstr>
      <vt:lpstr>What If I Miss Open Enrollment?</vt:lpstr>
      <vt:lpstr>What if I Miss Open Enrollment?</vt:lpstr>
      <vt:lpstr>How Can I Compare Plans?</vt:lpstr>
      <vt:lpstr>Is Fundraising An Option To Help Me Pay For My Medical Expenses?</vt:lpstr>
      <vt:lpstr>Resources </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Open Enrollment?</dc:title>
  <dc:creator>Mike Burns</dc:creator>
  <cp:lastModifiedBy>Mike Burns</cp:lastModifiedBy>
  <cp:revision>2</cp:revision>
  <dcterms:created xsi:type="dcterms:W3CDTF">2017-11-17T16:31:49Z</dcterms:created>
  <dcterms:modified xsi:type="dcterms:W3CDTF">2017-11-17T16:35:13Z</dcterms:modified>
</cp:coreProperties>
</file>