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5B8A1-9375-D446-A7F1-63AAD5D298CF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F46C7-774F-F840-BEFF-3B89554FC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E05B-D78C-9E48-83A9-6186CC0F7C2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B9D4-2CAD-4F47-820F-D407A19D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9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E05B-D78C-9E48-83A9-6186CC0F7C2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B9D4-2CAD-4F47-820F-D407A19D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E05B-D78C-9E48-83A9-6186CC0F7C2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B9D4-2CAD-4F47-820F-D407A19D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6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48640" y="1642406"/>
            <a:ext cx="8270748" cy="302103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660" y="243840"/>
            <a:ext cx="2902552" cy="12627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282148" y="3869635"/>
            <a:ext cx="657589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5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103" y="6035041"/>
            <a:ext cx="1303133" cy="566977"/>
          </a:xfrm>
          <a:prstGeom prst="rect">
            <a:avLst/>
          </a:prstGeom>
        </p:spPr>
      </p:pic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857250" y="2185989"/>
            <a:ext cx="7406640" cy="384905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E05B-D78C-9E48-83A9-6186CC0F7C2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B9D4-2CAD-4F47-820F-D407A19D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E05B-D78C-9E48-83A9-6186CC0F7C2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B9D4-2CAD-4F47-820F-D407A19D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E05B-D78C-9E48-83A9-6186CC0F7C2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B9D4-2CAD-4F47-820F-D407A19D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E05B-D78C-9E48-83A9-6186CC0F7C2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B9D4-2CAD-4F47-820F-D407A19D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8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E05B-D78C-9E48-83A9-6186CC0F7C2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B9D4-2CAD-4F47-820F-D407A19D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E05B-D78C-9E48-83A9-6186CC0F7C2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B9D4-2CAD-4F47-820F-D407A19D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0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E05B-D78C-9E48-83A9-6186CC0F7C2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B9D4-2CAD-4F47-820F-D407A19D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E05B-D78C-9E48-83A9-6186CC0F7C2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B9D4-2CAD-4F47-820F-D407A19D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E05B-D78C-9E48-83A9-6186CC0F7C20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EB9D4-2CAD-4F47-820F-D407A19D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4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Insurance Essentials for Navigating Open Enrollment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" y="4391797"/>
            <a:ext cx="564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Christina Bach, MBE, MSW, LCSW, OSW-C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Educational Content Specialist and Psychosocial Content Editor, OncoLink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www.oncolink.org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8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 101: What Is </a:t>
            </a:r>
            <a:r>
              <a:rPr lang="en-US" dirty="0"/>
              <a:t>I</a:t>
            </a:r>
            <a:r>
              <a:rPr lang="en-US" dirty="0" smtClean="0"/>
              <a:t>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016" y="2057399"/>
            <a:ext cx="3065887" cy="403837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Financial protection against medical expenses if you have an accident or major illness</a:t>
            </a:r>
            <a:r>
              <a:rPr lang="en-US" dirty="0" smtClean="0"/>
              <a:t>.</a:t>
            </a:r>
          </a:p>
          <a:p>
            <a:r>
              <a:rPr lang="en-US" dirty="0"/>
              <a:t>Insurance is a contract between you (the insured) and the insurance company</a:t>
            </a:r>
            <a:r>
              <a:rPr lang="en-US" dirty="0" smtClean="0"/>
              <a:t>.</a:t>
            </a:r>
          </a:p>
          <a:p>
            <a:r>
              <a:rPr lang="en-US" dirty="0"/>
              <a:t>Typically, the provider of the service submits a claim to the insurance company (the payer) for the services provided.</a:t>
            </a:r>
          </a:p>
          <a:p>
            <a:r>
              <a:rPr lang="en-US" dirty="0"/>
              <a:t>With some plans or services, the patient will pay out of pocket for the visit/procedure, submit supporting documentation to the insurance company for the claim and then be reimbursed for the </a:t>
            </a:r>
            <a:r>
              <a:rPr lang="en-US" dirty="0" smtClean="0"/>
              <a:t>expense.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InsuranceBi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1333"/>
            <a:ext cx="41402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I</a:t>
            </a:r>
            <a:r>
              <a:rPr lang="en-US" dirty="0" smtClean="0"/>
              <a:t>nsurance?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4A66AC"/>
              </a:buClr>
            </a:pPr>
            <a:r>
              <a:rPr lang="en-US" dirty="0">
                <a:solidFill>
                  <a:srgbClr val="4A66AC"/>
                </a:solidFill>
              </a:rPr>
              <a:t>Accidents and sickness happens all the time.</a:t>
            </a:r>
          </a:p>
          <a:p>
            <a:pPr lvl="0">
              <a:buClr>
                <a:srgbClr val="4A66AC"/>
              </a:buClr>
            </a:pPr>
            <a:r>
              <a:rPr lang="en-US" dirty="0">
                <a:solidFill>
                  <a:srgbClr val="4A66AC"/>
                </a:solidFill>
              </a:rPr>
              <a:t>Medical debt is the number one cause of personal bankruptcy.</a:t>
            </a:r>
          </a:p>
          <a:p>
            <a:pPr lvl="0">
              <a:buClr>
                <a:srgbClr val="4A66AC"/>
              </a:buClr>
            </a:pPr>
            <a:r>
              <a:rPr lang="en-US" dirty="0">
                <a:solidFill>
                  <a:srgbClr val="4A66AC"/>
                </a:solidFill>
              </a:rPr>
              <a:t>Insurance helps us have access to networks of doctors and hospitals as a group negotiate lower costs with insurance </a:t>
            </a:r>
            <a:r>
              <a:rPr lang="en-US" dirty="0" smtClean="0">
                <a:solidFill>
                  <a:srgbClr val="4A66AC"/>
                </a:solidFill>
              </a:rPr>
              <a:t>companies.</a:t>
            </a:r>
            <a:endParaRPr lang="en-US" dirty="0">
              <a:solidFill>
                <a:srgbClr val="4A66AC"/>
              </a:solidFill>
            </a:endParaRPr>
          </a:p>
          <a:p>
            <a:pPr lvl="0">
              <a:buClr>
                <a:srgbClr val="4A66AC"/>
              </a:buClr>
            </a:pPr>
            <a:r>
              <a:rPr lang="en-US" dirty="0">
                <a:solidFill>
                  <a:srgbClr val="4A66AC"/>
                </a:solidFill>
              </a:rPr>
              <a:t>Health insurance acts to safeguard our quality of life, and physical and financial </a:t>
            </a:r>
            <a:r>
              <a:rPr lang="en-US" dirty="0" smtClean="0">
                <a:solidFill>
                  <a:srgbClr val="4A66AC"/>
                </a:solidFill>
              </a:rPr>
              <a:t>well-being.</a:t>
            </a:r>
            <a:endParaRPr lang="en-US" dirty="0"/>
          </a:p>
          <a:p>
            <a:pPr lvl="0">
              <a:buClr>
                <a:srgbClr val="4A66AC"/>
              </a:buClr>
            </a:pPr>
            <a:r>
              <a:rPr lang="en-US" dirty="0" smtClean="0">
                <a:solidFill>
                  <a:srgbClr val="4A66AC"/>
                </a:solidFill>
              </a:rPr>
              <a:t>Currently, you can be penalized if you do not have health insurance.</a:t>
            </a:r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5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dirty="0"/>
              <a:t>H</a:t>
            </a:r>
            <a:r>
              <a:rPr lang="en-US" dirty="0" smtClean="0"/>
              <a:t>ere: A Brief </a:t>
            </a:r>
            <a:r>
              <a:rPr lang="en-US" dirty="0"/>
              <a:t>H</a:t>
            </a:r>
            <a:r>
              <a:rPr lang="en-US" dirty="0" smtClean="0"/>
              <a:t>istory </a:t>
            </a:r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I</a:t>
            </a:r>
            <a:r>
              <a:rPr lang="en-US" dirty="0" smtClean="0"/>
              <a:t>nsurance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</a:t>
            </a:r>
            <a:r>
              <a:rPr lang="en-US" dirty="0" smtClean="0"/>
              <a:t>he United States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17" y="1744966"/>
            <a:ext cx="8002545" cy="41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8" y="582874"/>
            <a:ext cx="7579581" cy="55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9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care ministries</a:t>
            </a:r>
          </a:p>
          <a:p>
            <a:r>
              <a:rPr lang="en-US" dirty="0"/>
              <a:t>Indian Health Services</a:t>
            </a:r>
          </a:p>
          <a:p>
            <a:r>
              <a:rPr lang="en-US" dirty="0" err="1"/>
              <a:t>Medigap</a:t>
            </a:r>
            <a:r>
              <a:rPr lang="en-US" dirty="0"/>
              <a:t> supplementary coverage</a:t>
            </a:r>
          </a:p>
          <a:p>
            <a:r>
              <a:rPr lang="en-US" dirty="0"/>
              <a:t>Affiliated group plans (ex: Order of the Moose)</a:t>
            </a:r>
          </a:p>
          <a:p>
            <a:r>
              <a:rPr lang="en-US" dirty="0"/>
              <a:t>Concierge medicine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5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Notes About </a:t>
            </a:r>
            <a:r>
              <a:rPr lang="en-US" dirty="0" err="1" smtClean="0"/>
              <a:t>Medigap</a:t>
            </a:r>
            <a:r>
              <a:rPr lang="en-US" dirty="0" smtClean="0"/>
              <a:t>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These policies fill the gap by covering costs/expenses left by traditional Medicare part A and B coverage.</a:t>
            </a:r>
          </a:p>
          <a:p>
            <a:r>
              <a:rPr lang="en-US" dirty="0"/>
              <a:t>These polices are sold by private insurance companies.</a:t>
            </a:r>
          </a:p>
          <a:p>
            <a:r>
              <a:rPr lang="en-US" dirty="0"/>
              <a:t>You are responsible for monthly </a:t>
            </a:r>
            <a:r>
              <a:rPr lang="en-US" dirty="0" err="1"/>
              <a:t>Medigap</a:t>
            </a:r>
            <a:r>
              <a:rPr lang="en-US" dirty="0"/>
              <a:t> premiums.</a:t>
            </a:r>
          </a:p>
          <a:p>
            <a:r>
              <a:rPr lang="en-US" dirty="0"/>
              <a:t>Your plan cannot be cancelled UNLESS you do not pay.</a:t>
            </a:r>
          </a:p>
          <a:p>
            <a:r>
              <a:rPr lang="en-US" dirty="0"/>
              <a:t>You cannot purchase a gap plan if you do not have Medicare part 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1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Notes About </a:t>
            </a:r>
            <a:r>
              <a:rPr lang="en-US" dirty="0" err="1" smtClean="0"/>
              <a:t>Medigap</a:t>
            </a:r>
            <a:r>
              <a:rPr lang="en-US" dirty="0" smtClean="0"/>
              <a:t>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Cost of plan is dependent on the type of plan elected as well as </a:t>
            </a:r>
            <a:r>
              <a:rPr lang="en-US" b="1" i="1" dirty="0"/>
              <a:t>pre-existing conditions</a:t>
            </a:r>
            <a:r>
              <a:rPr lang="en-US" dirty="0"/>
              <a:t> and medical underwriting.</a:t>
            </a:r>
          </a:p>
          <a:p>
            <a:r>
              <a:rPr lang="en-US" dirty="0"/>
              <a:t>Does not ALWAYS include Part D/prescription coverage (some plans bundle </a:t>
            </a:r>
            <a:r>
              <a:rPr lang="en-US" dirty="0" err="1"/>
              <a:t>Medigap</a:t>
            </a:r>
            <a:r>
              <a:rPr lang="en-US" dirty="0"/>
              <a:t> and Part D).</a:t>
            </a:r>
          </a:p>
          <a:p>
            <a:r>
              <a:rPr lang="en-US" dirty="0"/>
              <a:t>It is always best to purchase a gap plan when first eligible (initial coverage period).</a:t>
            </a:r>
          </a:p>
          <a:p>
            <a:r>
              <a:rPr lang="en-US" dirty="0"/>
              <a:t>Federal law does not require insurance companies to sell </a:t>
            </a:r>
            <a:r>
              <a:rPr lang="en-US" dirty="0" err="1"/>
              <a:t>Medigap</a:t>
            </a:r>
            <a:r>
              <a:rPr lang="en-US" dirty="0"/>
              <a:t> policies to individuals under 65; thought some state laws trump the Federal mandates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6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090" y="500063"/>
            <a:ext cx="6149528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2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401</Words>
  <Application>Microsoft Macintosh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Insurance Essentials for Navigating Open Enrollment</vt:lpstr>
      <vt:lpstr>Health Insurance 101: What Is It?</vt:lpstr>
      <vt:lpstr>Why Have Health Insurance?</vt:lpstr>
      <vt:lpstr>How Did We Get Here: A Brief History Of Health Insurance In The United States</vt:lpstr>
      <vt:lpstr>PowerPoint Presentation</vt:lpstr>
      <vt:lpstr>Other Types Of Insurance</vt:lpstr>
      <vt:lpstr>Special Notes About Medigap Plans</vt:lpstr>
      <vt:lpstr>Special Notes About Medigap Plans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Essentials for Navigating Open Enrollment</dc:title>
  <dc:creator>Mike Burns</dc:creator>
  <cp:lastModifiedBy>Mike Burns</cp:lastModifiedBy>
  <cp:revision>5</cp:revision>
  <dcterms:created xsi:type="dcterms:W3CDTF">2017-11-17T16:29:56Z</dcterms:created>
  <dcterms:modified xsi:type="dcterms:W3CDTF">2017-11-17T16:38:45Z</dcterms:modified>
</cp:coreProperties>
</file>