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686" r:id="rId4"/>
    <p:sldMasterId id="2147483694" r:id="rId5"/>
    <p:sldMasterId id="2147483704" r:id="rId6"/>
  </p:sldMasterIdLst>
  <p:notesMasterIdLst>
    <p:notesMasterId r:id="rId42"/>
  </p:notesMasterIdLst>
  <p:sldIdLst>
    <p:sldId id="256" r:id="rId7"/>
    <p:sldId id="305" r:id="rId8"/>
    <p:sldId id="304" r:id="rId9"/>
    <p:sldId id="257" r:id="rId10"/>
    <p:sldId id="306" r:id="rId11"/>
    <p:sldId id="307" r:id="rId12"/>
    <p:sldId id="308" r:id="rId13"/>
    <p:sldId id="309" r:id="rId14"/>
    <p:sldId id="312" r:id="rId15"/>
    <p:sldId id="311" r:id="rId16"/>
    <p:sldId id="313" r:id="rId17"/>
    <p:sldId id="262" r:id="rId18"/>
    <p:sldId id="264" r:id="rId19"/>
    <p:sldId id="314" r:id="rId20"/>
    <p:sldId id="315" r:id="rId21"/>
    <p:sldId id="316" r:id="rId22"/>
    <p:sldId id="274" r:id="rId23"/>
    <p:sldId id="271" r:id="rId24"/>
    <p:sldId id="302" r:id="rId25"/>
    <p:sldId id="277" r:id="rId26"/>
    <p:sldId id="278" r:id="rId27"/>
    <p:sldId id="322" r:id="rId28"/>
    <p:sldId id="324" r:id="rId29"/>
    <p:sldId id="325" r:id="rId30"/>
    <p:sldId id="326" r:id="rId31"/>
    <p:sldId id="327" r:id="rId32"/>
    <p:sldId id="286" r:id="rId33"/>
    <p:sldId id="287" r:id="rId34"/>
    <p:sldId id="317" r:id="rId35"/>
    <p:sldId id="318" r:id="rId36"/>
    <p:sldId id="319" r:id="rId37"/>
    <p:sldId id="320" r:id="rId38"/>
    <p:sldId id="321" r:id="rId39"/>
    <p:sldId id="300" r:id="rId40"/>
    <p:sldId id="29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DEA8E-9B3A-4C3A-A491-0589F9C1860F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8F4DA-2738-4B44-89B0-FC6EF98B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87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65C63-AF17-4BA1-9F0D-31A9FFF19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09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28821-2399-49F4-A817-8714595EC7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92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FBE9-40D2-47F4-9CF9-D0F0954225F0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42FA-9831-49D1-884C-E22E564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8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FBE9-40D2-47F4-9CF9-D0F0954225F0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42FA-9831-49D1-884C-E22E564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5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FBE9-40D2-47F4-9CF9-D0F0954225F0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42FA-9831-49D1-884C-E22E564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4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762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64008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8" descr="blue-gradi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735013" y="2465388"/>
            <a:ext cx="7780338" cy="0"/>
          </a:xfrm>
          <a:prstGeom prst="line">
            <a:avLst/>
          </a:prstGeom>
          <a:noFill/>
          <a:ln w="25400">
            <a:solidFill>
              <a:srgbClr val="0032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6" descr="Penn_Medicine_color_xtra_sm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249677"/>
            <a:ext cx="2819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72" y="5668797"/>
            <a:ext cx="428548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5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83824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" name="Group 4"/>
          <p:cNvGrpSpPr/>
          <p:nvPr userDrawn="1"/>
        </p:nvGrpSpPr>
        <p:grpSpPr>
          <a:xfrm>
            <a:off x="0" y="673100"/>
            <a:ext cx="9144000" cy="6142800"/>
            <a:chOff x="0" y="673100"/>
            <a:chExt cx="9144000" cy="614280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114474"/>
              <a:ext cx="2496312" cy="665801"/>
            </a:xfrm>
            <a:prstGeom prst="rect">
              <a:avLst/>
            </a:prstGeom>
          </p:spPr>
        </p:pic>
        <p:sp>
          <p:nvSpPr>
            <p:cNvPr id="7" name="Line 8"/>
            <p:cNvSpPr>
              <a:spLocks noChangeShapeType="1"/>
            </p:cNvSpPr>
            <p:nvPr userDrawn="1"/>
          </p:nvSpPr>
          <p:spPr bwMode="auto">
            <a:xfrm>
              <a:off x="0" y="6497638"/>
              <a:ext cx="66294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0" y="673100"/>
              <a:ext cx="91440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" name="Picture 7" descr="penn med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8" y="6546025"/>
              <a:ext cx="15970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DDB8AD9-1980-44F1-9101-E89523164BA8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22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6639"/>
            <a:ext cx="8602824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B8AD9-1980-44F1-9101-E89523164BA8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62000" y="2508373"/>
            <a:ext cx="8288694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10"/>
          <p:cNvGrpSpPr/>
          <p:nvPr userDrawn="1"/>
        </p:nvGrpSpPr>
        <p:grpSpPr>
          <a:xfrm>
            <a:off x="0" y="2240708"/>
            <a:ext cx="9144000" cy="4574024"/>
            <a:chOff x="0" y="2240708"/>
            <a:chExt cx="9144000" cy="4574024"/>
          </a:xfrm>
        </p:grpSpPr>
        <p:pic>
          <p:nvPicPr>
            <p:cNvPr id="4" name="Picture 8" descr="blue-gradient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40708"/>
              <a:ext cx="381000" cy="4256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0" y="6497638"/>
              <a:ext cx="66294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 userDrawn="1"/>
          </p:nvSpPr>
          <p:spPr bwMode="auto">
            <a:xfrm>
              <a:off x="0" y="2240708"/>
              <a:ext cx="91440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" name="Picture 7" descr="penn med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8" y="6544857"/>
              <a:ext cx="15970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114474"/>
              <a:ext cx="2496312" cy="665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5555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46502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DDB8AD9-1980-44F1-9101-E89523164BA8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73100"/>
            <a:ext cx="9144000" cy="6141632"/>
            <a:chOff x="0" y="673100"/>
            <a:chExt cx="9144000" cy="6141632"/>
          </a:xfrm>
        </p:grpSpPr>
        <p:sp>
          <p:nvSpPr>
            <p:cNvPr id="9" name="Line 8"/>
            <p:cNvSpPr>
              <a:spLocks noChangeShapeType="1"/>
            </p:cNvSpPr>
            <p:nvPr userDrawn="1"/>
          </p:nvSpPr>
          <p:spPr bwMode="auto">
            <a:xfrm>
              <a:off x="0" y="6497638"/>
              <a:ext cx="66294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 userDrawn="1"/>
          </p:nvSpPr>
          <p:spPr bwMode="auto">
            <a:xfrm>
              <a:off x="0" y="673100"/>
              <a:ext cx="91440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1" name="Picture 7" descr="penn med 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8" y="6544857"/>
              <a:ext cx="15970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114474"/>
              <a:ext cx="2496312" cy="665801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84241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84241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76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83824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8AD9-1980-44F1-9101-E89523164BA8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grpSp>
        <p:nvGrpSpPr>
          <p:cNvPr id="3" name="Group 3"/>
          <p:cNvGrpSpPr/>
          <p:nvPr userDrawn="1"/>
        </p:nvGrpSpPr>
        <p:grpSpPr>
          <a:xfrm>
            <a:off x="0" y="673100"/>
            <a:ext cx="9144000" cy="6141632"/>
            <a:chOff x="0" y="673100"/>
            <a:chExt cx="9144000" cy="6141632"/>
          </a:xfrm>
        </p:grpSpPr>
        <p:sp>
          <p:nvSpPr>
            <p:cNvPr id="7" name="Line 8"/>
            <p:cNvSpPr>
              <a:spLocks noChangeShapeType="1"/>
            </p:cNvSpPr>
            <p:nvPr userDrawn="1"/>
          </p:nvSpPr>
          <p:spPr bwMode="auto">
            <a:xfrm>
              <a:off x="0" y="6497638"/>
              <a:ext cx="66294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0" y="673100"/>
              <a:ext cx="91440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" name="Picture 7" descr="penn med 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8" y="6544857"/>
              <a:ext cx="15970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114474"/>
              <a:ext cx="2496312" cy="665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176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8AD9-1980-44F1-9101-E89523164BA8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20688" y="6114474"/>
            <a:ext cx="8705024" cy="700258"/>
            <a:chOff x="420688" y="6114474"/>
            <a:chExt cx="8705024" cy="700258"/>
          </a:xfrm>
        </p:grpSpPr>
        <p:pic>
          <p:nvPicPr>
            <p:cNvPr id="8" name="Picture 7" descr="penn med 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8" y="6544857"/>
              <a:ext cx="15970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114474"/>
              <a:ext cx="2496312" cy="665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324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8AD9-1980-44F1-9101-E89523164BA8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741807"/>
            <a:ext cx="9125712" cy="6072929"/>
            <a:chOff x="0" y="741803"/>
            <a:chExt cx="9125712" cy="6072929"/>
          </a:xfrm>
        </p:grpSpPr>
        <p:pic>
          <p:nvPicPr>
            <p:cNvPr id="8" name="Picture 7" descr="penn med 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8" y="6544857"/>
              <a:ext cx="15970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888" y="741803"/>
              <a:ext cx="4410075" cy="51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0" y="6497638"/>
              <a:ext cx="66294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114474"/>
              <a:ext cx="2496312" cy="665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2484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532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1"/>
            <a:ext cx="5029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29600" y="6356351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D9A75CE-7F8A-4968-A013-5FFD1A9763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342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928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FBE9-40D2-47F4-9CF9-D0F0954225F0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42FA-9831-49D1-884C-E22E564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11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65125" y="1196153"/>
            <a:ext cx="8423275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287369" y="6437315"/>
            <a:ext cx="7540549" cy="365125"/>
          </a:xfrm>
        </p:spPr>
        <p:txBody>
          <a:bodyPr/>
          <a:lstStyle>
            <a:lvl1pPr>
              <a:defRPr sz="1200"/>
            </a:lvl1pPr>
          </a:lstStyle>
          <a:p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69569" y="5996532"/>
            <a:ext cx="8445820" cy="184666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2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43" y="4383314"/>
            <a:ext cx="2739246" cy="666849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ts val="26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943" y="5154667"/>
            <a:ext cx="2721600" cy="492443"/>
          </a:xfrm>
        </p:spPr>
        <p:txBody>
          <a:bodyPr wrap="square" anchor="b" anchorCtr="0">
            <a:spAutoFit/>
          </a:bodyPr>
          <a:lstStyle>
            <a:lvl1pPr marL="0" indent="0" algn="l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2" descr="S:\01_ACTIVE_PROJECTS\GSK\2278_GSK_SrLdrMtg2010\CubistProjectFiles\PPT\LinkedArt\4x3-title-slide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0361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65125" y="1196153"/>
            <a:ext cx="8423275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287369" y="6437315"/>
            <a:ext cx="7540549" cy="365125"/>
          </a:xfrm>
        </p:spPr>
        <p:txBody>
          <a:bodyPr/>
          <a:lstStyle>
            <a:lvl1pPr>
              <a:defRPr sz="1200"/>
            </a:lvl1pPr>
          </a:lstStyle>
          <a:p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69569" y="5996532"/>
            <a:ext cx="8445820" cy="184666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2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86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5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65125" y="1533527"/>
            <a:ext cx="8418513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184782"/>
            <a:ext cx="8418513" cy="246221"/>
          </a:xfrm>
        </p:spPr>
        <p:txBody>
          <a:bodyPr anchor="t" anchorCtr="0">
            <a:spAutoFit/>
          </a:bodyPr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bg2"/>
                </a:solidFill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Subheading here if required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ctr"/>
            <a:fld id="{6B64AA56-D6AD-4532-96E9-CC6CA1122259}" type="datetime1">
              <a:rPr lang="en-US" smtClean="0">
                <a:solidFill>
                  <a:srgbClr val="9A8B7D"/>
                </a:solidFill>
              </a:rPr>
              <a:t>6/8/2019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9569" y="6058088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1585185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5125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365125" y="1184275"/>
            <a:ext cx="8423275" cy="48053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ctr"/>
            <a:fld id="{6799CF26-9745-471B-BBF9-1F59451D13C6}" type="datetime1">
              <a:rPr lang="en-US" smtClean="0">
                <a:solidFill>
                  <a:srgbClr val="9A8B7D"/>
                </a:solidFill>
              </a:rPr>
              <a:t>6/8/2019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6058088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2686299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7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2402" y="5906102"/>
            <a:ext cx="2393433" cy="246221"/>
          </a:xfrm>
        </p:spPr>
        <p:txBody>
          <a:bodyPr anchor="b" anchorCtr="0">
            <a:spAutoFit/>
          </a:bodyPr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271463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5334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3pPr>
            <a:lvl4pPr marL="8159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 marL="110490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2403" y="4544969"/>
            <a:ext cx="6870542" cy="333425"/>
          </a:xfrm>
        </p:spPr>
        <p:txBody>
          <a:bodyPr wrap="square" anchor="ctr" anchorCtr="0">
            <a:spAutoFit/>
          </a:bodyPr>
          <a:lstStyle>
            <a:lvl1pPr marL="0" indent="0">
              <a:lnSpc>
                <a:spcPts val="26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 sz="2600" b="1">
                <a:solidFill>
                  <a:schemeClr val="bg1"/>
                </a:solidFill>
              </a:defRPr>
            </a:lvl2pPr>
            <a:lvl3pPr marL="533400" indent="0">
              <a:buNone/>
              <a:defRPr sz="2600" b="1">
                <a:solidFill>
                  <a:schemeClr val="bg1"/>
                </a:solidFill>
              </a:defRPr>
            </a:lvl3pPr>
            <a:lvl4pPr marL="815975" indent="0">
              <a:buNone/>
              <a:defRPr sz="2600" b="1">
                <a:solidFill>
                  <a:schemeClr val="bg1"/>
                </a:solidFill>
              </a:defRPr>
            </a:lvl4pPr>
            <a:lvl5pPr marL="1104900" indent="0">
              <a:buNone/>
              <a:defRPr sz="2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Header title here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2402" y="1519770"/>
            <a:ext cx="6864352" cy="400110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271463" indent="0">
              <a:buNone/>
              <a:defRPr>
                <a:solidFill>
                  <a:schemeClr val="bg1"/>
                </a:solidFill>
              </a:defRPr>
            </a:lvl2pPr>
            <a:lvl3pPr marL="533400" indent="0">
              <a:buNone/>
              <a:defRPr>
                <a:solidFill>
                  <a:schemeClr val="bg1"/>
                </a:solidFill>
              </a:defRPr>
            </a:lvl3pPr>
            <a:lvl4pPr marL="815975" indent="0">
              <a:buNone/>
              <a:defRPr>
                <a:solidFill>
                  <a:schemeClr val="bg1"/>
                </a:solidFill>
              </a:defRPr>
            </a:lvl4pPr>
            <a:lvl5pPr marL="11049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Type your statement text here</a:t>
            </a:r>
          </a:p>
        </p:txBody>
      </p:sp>
    </p:spTree>
    <p:extLst>
      <p:ext uri="{BB962C8B-B14F-4D97-AF65-F5344CB8AC3E}">
        <p14:creationId xmlns:p14="http://schemas.microsoft.com/office/powerpoint/2010/main" val="2793876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5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65124" y="1184275"/>
            <a:ext cx="3986213" cy="480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797217" y="1184275"/>
            <a:ext cx="4000709" cy="480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fld id="{15FD67A5-557D-46ED-98DF-977AD68A8623}" type="datetime1">
              <a:rPr lang="en-US" smtClean="0">
                <a:solidFill>
                  <a:srgbClr val="9A8B7D"/>
                </a:solidFill>
              </a:rPr>
              <a:t>6/8/2019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65124" y="6058088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802188" y="6058088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480778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5125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9"/>
          </p:nvPr>
        </p:nvSpPr>
        <p:spPr>
          <a:xfrm>
            <a:off x="365125" y="1185873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0"/>
          </p:nvPr>
        </p:nvSpPr>
        <p:spPr>
          <a:xfrm>
            <a:off x="365125" y="1524001"/>
            <a:ext cx="3992925" cy="4465638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21"/>
          </p:nvPr>
        </p:nvSpPr>
        <p:spPr>
          <a:xfrm>
            <a:off x="4783166" y="1185873"/>
            <a:ext cx="4011975" cy="246221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2"/>
          </p:nvPr>
        </p:nvSpPr>
        <p:spPr>
          <a:xfrm>
            <a:off x="4783166" y="1524001"/>
            <a:ext cx="4014970" cy="4465638"/>
          </a:xfrm>
        </p:spPr>
        <p:txBody>
          <a:bodyPr/>
          <a:lstStyle>
            <a:lvl1pPr>
              <a:defRPr sz="1600"/>
            </a:lvl1pPr>
            <a:lvl2pPr marL="538163" indent="-266700">
              <a:buFont typeface="Arial" pitchFamily="34" charset="0"/>
              <a:buChar char="–"/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ctr"/>
            <a:fld id="{375BB5EC-33A2-48D5-A6B8-7093EA559368}" type="datetime1">
              <a:rPr lang="en-US" smtClean="0">
                <a:solidFill>
                  <a:srgbClr val="9A8B7D"/>
                </a:solidFill>
              </a:rPr>
              <a:t>6/8/2019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65124" y="6058088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802188" y="6058088"/>
            <a:ext cx="396000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</p:spTree>
    <p:extLst>
      <p:ext uri="{BB962C8B-B14F-4D97-AF65-F5344CB8AC3E}">
        <p14:creationId xmlns:p14="http://schemas.microsoft.com/office/powerpoint/2010/main" val="2887157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tandard (4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1795746" y="1377913"/>
            <a:ext cx="5557520" cy="4168141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on the film icon to insert your Standard (4x3 video)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5125" y="294810"/>
            <a:ext cx="7577139" cy="3385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fld id="{E888798A-5C2E-4EED-A4B3-F508408E9825}" type="datetime1">
              <a:rPr lang="en-US" smtClean="0">
                <a:solidFill>
                  <a:srgbClr val="9A8B7D"/>
                </a:solidFill>
              </a:rPr>
              <a:t>6/8/2019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465055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descreen (16 x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870331" y="1381125"/>
            <a:ext cx="7405070" cy="4182564"/>
          </a:xfrm>
        </p:spPr>
        <p:txBody>
          <a:bodyPr lIns="108000" tIns="108000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on the film icon to insert your widescreen (16x9) video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5125" y="294810"/>
            <a:ext cx="7577139" cy="3385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ctr"/>
            <a:fld id="{07032663-3241-4BB9-8725-4A301DBF969E}" type="datetime1">
              <a:rPr lang="en-US" smtClean="0">
                <a:solidFill>
                  <a:srgbClr val="9A8B7D"/>
                </a:solidFill>
              </a:rPr>
              <a:t>6/8/2019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8767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FBE9-40D2-47F4-9CF9-D0F0954225F0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42FA-9831-49D1-884C-E22E564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92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24" y="1181100"/>
            <a:ext cx="3986213" cy="4999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801132" y="1181100"/>
            <a:ext cx="3996794" cy="4635500"/>
          </a:xfrm>
        </p:spPr>
        <p:txBody>
          <a:bodyPr lIns="0" tIns="0"/>
          <a:lstStyle>
            <a:lvl1pPr marL="0" indent="0">
              <a:buNone/>
              <a:defRPr sz="1100" baseline="0"/>
            </a:lvl1pPr>
          </a:lstStyle>
          <a:p>
            <a:r>
              <a:rPr lang="en-GB" dirty="0"/>
              <a:t>Click on the picture icon to insert your picture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ctr"/>
            <a:fld id="{F386BA3B-1CDB-4B5F-B80D-AB86B6023260}" type="datetime1">
              <a:rPr lang="en-US" smtClean="0">
                <a:solidFill>
                  <a:srgbClr val="9A8B7D"/>
                </a:solidFill>
              </a:rPr>
              <a:t>6/8/2019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4" y="692554"/>
            <a:ext cx="7597776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801132" y="5884336"/>
            <a:ext cx="3996266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</p:spTree>
    <p:extLst>
      <p:ext uri="{BB962C8B-B14F-4D97-AF65-F5344CB8AC3E}">
        <p14:creationId xmlns:p14="http://schemas.microsoft.com/office/powerpoint/2010/main" val="2302772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24" y="1181101"/>
            <a:ext cx="3986213" cy="500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ctr"/>
            <a:fld id="{9FC347C4-A5D3-4566-9ECA-3EF3E36FD381}" type="datetime1">
              <a:rPr lang="en-US" smtClean="0">
                <a:solidFill>
                  <a:srgbClr val="9A8B7D"/>
                </a:solidFill>
              </a:rPr>
              <a:t>6/8/2019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5124" y="692554"/>
            <a:ext cx="7597776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4801132" y="1180572"/>
            <a:ext cx="3996794" cy="2045229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on the picture icon to insert your picture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4801132" y="3310469"/>
            <a:ext cx="3996266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4801132" y="3754439"/>
            <a:ext cx="3996794" cy="2045229"/>
          </a:xfrm>
        </p:spPr>
        <p:txBody>
          <a:bodyPr lIns="0" tIns="0"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on the picture icon to insert your picture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801132" y="5884336"/>
            <a:ext cx="3996266" cy="301625"/>
          </a:xfr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  <a:lvl2pPr marL="268163" indent="0">
              <a:buNone/>
              <a:defRPr sz="800">
                <a:solidFill>
                  <a:schemeClr val="bg2"/>
                </a:solidFill>
              </a:defRPr>
            </a:lvl2pPr>
            <a:lvl3pPr marL="540000" indent="0">
              <a:buNone/>
              <a:defRPr sz="800">
                <a:solidFill>
                  <a:schemeClr val="bg2"/>
                </a:solidFill>
              </a:defRPr>
            </a:lvl3pPr>
            <a:lvl4pPr marL="811088" indent="0">
              <a:buNone/>
              <a:defRPr sz="800">
                <a:solidFill>
                  <a:schemeClr val="bg2"/>
                </a:solidFill>
              </a:defRPr>
            </a:lvl4pPr>
            <a:lvl5pPr marL="1080000" indent="0">
              <a:buNone/>
              <a:defRPr sz="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Enter your image caption text here</a:t>
            </a:r>
          </a:p>
        </p:txBody>
      </p:sp>
    </p:spTree>
    <p:extLst>
      <p:ext uri="{BB962C8B-B14F-4D97-AF65-F5344CB8AC3E}">
        <p14:creationId xmlns:p14="http://schemas.microsoft.com/office/powerpoint/2010/main" val="3547089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fld id="{CBABD27B-9D8B-46B5-8DC1-B0D46BB66098}" type="datetime1">
              <a:rPr lang="en-US" smtClean="0">
                <a:solidFill>
                  <a:srgbClr val="9A8B7D"/>
                </a:solidFill>
              </a:rPr>
              <a:t>6/8/2019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647628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374651" y="6323289"/>
            <a:ext cx="8416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1240F09-252C-4B9C-B7F8-BB5EB960FE78}" type="datetime1">
              <a:rPr lang="en-US" smtClean="0">
                <a:solidFill>
                  <a:srgbClr val="9A8B7D"/>
                </a:solidFill>
              </a:rPr>
              <a:t>6/8/2019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 dirty="0">
              <a:solidFill>
                <a:srgbClr val="9A8B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38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3181-20A1-4C2F-8A8C-DC7D5D4A2CC4}" type="datetime1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6206D-393B-4843-AEF7-AAD1B85FA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373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89654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375" y="6476208"/>
            <a:ext cx="288032" cy="365125"/>
          </a:xfrm>
        </p:spPr>
        <p:txBody>
          <a:bodyPr/>
          <a:lstStyle>
            <a:lvl1pPr algn="r">
              <a:defRPr/>
            </a:lvl1pPr>
          </a:lstStyle>
          <a:p>
            <a:fld id="{29A142D7-A370-49AB-94C2-5EE89077B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907" y="707457"/>
            <a:ext cx="7419454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763440" y="6476208"/>
            <a:ext cx="1075010" cy="365125"/>
          </a:xfrm>
        </p:spPr>
        <p:txBody>
          <a:bodyPr/>
          <a:lstStyle/>
          <a:p>
            <a:fld id="{80E77DB5-842C-4E92-8D58-971D0A4A1659}" type="datetime1">
              <a:rPr lang="en-US" smtClean="0"/>
              <a:t>6/8/2019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288" y="6476208"/>
            <a:ext cx="1368152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20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762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64008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8" descr="blue-gradi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735013" y="2465388"/>
            <a:ext cx="7780338" cy="0"/>
          </a:xfrm>
          <a:prstGeom prst="line">
            <a:avLst/>
          </a:prstGeom>
          <a:noFill/>
          <a:ln w="25400">
            <a:solidFill>
              <a:srgbClr val="0032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6" descr="Penn_Medicine_color_xtra_sm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249677"/>
            <a:ext cx="2819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72" y="5668797"/>
            <a:ext cx="428548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01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83824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" name="Group 4"/>
          <p:cNvGrpSpPr/>
          <p:nvPr userDrawn="1"/>
        </p:nvGrpSpPr>
        <p:grpSpPr>
          <a:xfrm>
            <a:off x="0" y="673100"/>
            <a:ext cx="9144000" cy="6142800"/>
            <a:chOff x="0" y="673100"/>
            <a:chExt cx="9144000" cy="614280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114474"/>
              <a:ext cx="2496312" cy="665801"/>
            </a:xfrm>
            <a:prstGeom prst="rect">
              <a:avLst/>
            </a:prstGeom>
          </p:spPr>
        </p:pic>
        <p:sp>
          <p:nvSpPr>
            <p:cNvPr id="7" name="Line 8"/>
            <p:cNvSpPr>
              <a:spLocks noChangeShapeType="1"/>
            </p:cNvSpPr>
            <p:nvPr userDrawn="1"/>
          </p:nvSpPr>
          <p:spPr bwMode="auto">
            <a:xfrm>
              <a:off x="0" y="6497638"/>
              <a:ext cx="66294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0" y="673100"/>
              <a:ext cx="91440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" name="Picture 7" descr="penn med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8" y="6546025"/>
              <a:ext cx="15970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2DDB8AD9-1980-44F1-9101-E89523164BA8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6372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6639"/>
            <a:ext cx="8602824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B8AD9-1980-44F1-9101-E89523164BA8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62000" y="2508373"/>
            <a:ext cx="8288694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10"/>
          <p:cNvGrpSpPr/>
          <p:nvPr userDrawn="1"/>
        </p:nvGrpSpPr>
        <p:grpSpPr>
          <a:xfrm>
            <a:off x="0" y="2240708"/>
            <a:ext cx="9144000" cy="4574024"/>
            <a:chOff x="0" y="2240708"/>
            <a:chExt cx="9144000" cy="4574024"/>
          </a:xfrm>
        </p:grpSpPr>
        <p:pic>
          <p:nvPicPr>
            <p:cNvPr id="4" name="Picture 8" descr="blue-gradient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40708"/>
              <a:ext cx="381000" cy="4256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0" y="6497638"/>
              <a:ext cx="66294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 userDrawn="1"/>
          </p:nvSpPr>
          <p:spPr bwMode="auto">
            <a:xfrm>
              <a:off x="0" y="2240708"/>
              <a:ext cx="91440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" name="Picture 7" descr="penn med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8" y="6544857"/>
              <a:ext cx="15970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114474"/>
              <a:ext cx="2496312" cy="665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8685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46502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2DDB8AD9-1980-44F1-9101-E89523164BA8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73100"/>
            <a:ext cx="9144000" cy="6141632"/>
            <a:chOff x="0" y="673100"/>
            <a:chExt cx="9144000" cy="6141632"/>
          </a:xfrm>
        </p:grpSpPr>
        <p:sp>
          <p:nvSpPr>
            <p:cNvPr id="9" name="Line 8"/>
            <p:cNvSpPr>
              <a:spLocks noChangeShapeType="1"/>
            </p:cNvSpPr>
            <p:nvPr userDrawn="1"/>
          </p:nvSpPr>
          <p:spPr bwMode="auto">
            <a:xfrm>
              <a:off x="0" y="6497638"/>
              <a:ext cx="66294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 userDrawn="1"/>
          </p:nvSpPr>
          <p:spPr bwMode="auto">
            <a:xfrm>
              <a:off x="0" y="673100"/>
              <a:ext cx="91440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1" name="Picture 7" descr="penn med 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8" y="6544857"/>
              <a:ext cx="15970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114474"/>
              <a:ext cx="2496312" cy="665801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84241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84241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FBE9-40D2-47F4-9CF9-D0F0954225F0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42FA-9831-49D1-884C-E22E564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15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83824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8AD9-1980-44F1-9101-E89523164BA8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grpSp>
        <p:nvGrpSpPr>
          <p:cNvPr id="3" name="Group 3"/>
          <p:cNvGrpSpPr/>
          <p:nvPr userDrawn="1"/>
        </p:nvGrpSpPr>
        <p:grpSpPr>
          <a:xfrm>
            <a:off x="0" y="673100"/>
            <a:ext cx="9144000" cy="6141632"/>
            <a:chOff x="0" y="673100"/>
            <a:chExt cx="9144000" cy="6141632"/>
          </a:xfrm>
        </p:grpSpPr>
        <p:sp>
          <p:nvSpPr>
            <p:cNvPr id="7" name="Line 8"/>
            <p:cNvSpPr>
              <a:spLocks noChangeShapeType="1"/>
            </p:cNvSpPr>
            <p:nvPr userDrawn="1"/>
          </p:nvSpPr>
          <p:spPr bwMode="auto">
            <a:xfrm>
              <a:off x="0" y="6497638"/>
              <a:ext cx="66294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0" y="673100"/>
              <a:ext cx="91440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" name="Picture 7" descr="penn med 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8" y="6544857"/>
              <a:ext cx="15970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114474"/>
              <a:ext cx="2496312" cy="665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40136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8AD9-1980-44F1-9101-E89523164BA8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20688" y="6114474"/>
            <a:ext cx="8705024" cy="700258"/>
            <a:chOff x="420688" y="6114474"/>
            <a:chExt cx="8705024" cy="700258"/>
          </a:xfrm>
        </p:grpSpPr>
        <p:pic>
          <p:nvPicPr>
            <p:cNvPr id="8" name="Picture 7" descr="penn med 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8" y="6544857"/>
              <a:ext cx="15970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114474"/>
              <a:ext cx="2496312" cy="665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16941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8AD9-1980-44F1-9101-E89523164BA8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741807"/>
            <a:ext cx="9125712" cy="6072929"/>
            <a:chOff x="0" y="741803"/>
            <a:chExt cx="9125712" cy="6072929"/>
          </a:xfrm>
        </p:grpSpPr>
        <p:pic>
          <p:nvPicPr>
            <p:cNvPr id="8" name="Picture 7" descr="penn med 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8" y="6544857"/>
              <a:ext cx="15970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888" y="741803"/>
              <a:ext cx="4410075" cy="51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0" y="6497638"/>
              <a:ext cx="66294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114474"/>
              <a:ext cx="2496312" cy="665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16753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7620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64008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8" descr="blue-gradi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735013" y="2465388"/>
            <a:ext cx="7780338" cy="0"/>
          </a:xfrm>
          <a:prstGeom prst="line">
            <a:avLst/>
          </a:prstGeom>
          <a:noFill/>
          <a:ln w="25400">
            <a:solidFill>
              <a:srgbClr val="00326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6" descr="Penn_Medicine_color_xtra_sm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249677"/>
            <a:ext cx="2819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72" y="5668797"/>
            <a:ext cx="428548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831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83824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" name="Group 4"/>
          <p:cNvGrpSpPr/>
          <p:nvPr userDrawn="1"/>
        </p:nvGrpSpPr>
        <p:grpSpPr>
          <a:xfrm>
            <a:off x="0" y="673100"/>
            <a:ext cx="9144000" cy="6142800"/>
            <a:chOff x="0" y="673100"/>
            <a:chExt cx="9144000" cy="614280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114474"/>
              <a:ext cx="2496312" cy="665801"/>
            </a:xfrm>
            <a:prstGeom prst="rect">
              <a:avLst/>
            </a:prstGeom>
          </p:spPr>
        </p:pic>
        <p:sp>
          <p:nvSpPr>
            <p:cNvPr id="7" name="Line 8"/>
            <p:cNvSpPr>
              <a:spLocks noChangeShapeType="1"/>
            </p:cNvSpPr>
            <p:nvPr userDrawn="1"/>
          </p:nvSpPr>
          <p:spPr bwMode="auto">
            <a:xfrm>
              <a:off x="0" y="6497638"/>
              <a:ext cx="66294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0" y="673100"/>
              <a:ext cx="91440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" name="Picture 7" descr="penn med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8" y="6546025"/>
              <a:ext cx="15970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B8AD9-1980-44F1-9101-E89523164BA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59448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6639"/>
            <a:ext cx="8602824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B8AD9-1980-44F1-9101-E89523164BA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62000" y="2508373"/>
            <a:ext cx="8288694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10"/>
          <p:cNvGrpSpPr/>
          <p:nvPr userDrawn="1"/>
        </p:nvGrpSpPr>
        <p:grpSpPr>
          <a:xfrm>
            <a:off x="0" y="2240708"/>
            <a:ext cx="9144000" cy="4574024"/>
            <a:chOff x="0" y="2240708"/>
            <a:chExt cx="9144000" cy="4574024"/>
          </a:xfrm>
        </p:grpSpPr>
        <p:pic>
          <p:nvPicPr>
            <p:cNvPr id="4" name="Picture 8" descr="blue-gradient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40708"/>
              <a:ext cx="381000" cy="4256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0" y="6497638"/>
              <a:ext cx="66294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 userDrawn="1"/>
          </p:nvSpPr>
          <p:spPr bwMode="auto">
            <a:xfrm>
              <a:off x="0" y="2240708"/>
              <a:ext cx="91440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" name="Picture 7" descr="penn med logo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8" y="6544857"/>
              <a:ext cx="15970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114474"/>
              <a:ext cx="2496312" cy="665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08793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46502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B8AD9-1980-44F1-9101-E89523164BA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73100"/>
            <a:ext cx="9144000" cy="6141632"/>
            <a:chOff x="0" y="673100"/>
            <a:chExt cx="9144000" cy="6141632"/>
          </a:xfrm>
        </p:grpSpPr>
        <p:sp>
          <p:nvSpPr>
            <p:cNvPr id="9" name="Line 8"/>
            <p:cNvSpPr>
              <a:spLocks noChangeShapeType="1"/>
            </p:cNvSpPr>
            <p:nvPr userDrawn="1"/>
          </p:nvSpPr>
          <p:spPr bwMode="auto">
            <a:xfrm>
              <a:off x="0" y="6497638"/>
              <a:ext cx="66294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 userDrawn="1"/>
          </p:nvSpPr>
          <p:spPr bwMode="auto">
            <a:xfrm>
              <a:off x="0" y="673100"/>
              <a:ext cx="91440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1" name="Picture 7" descr="penn med 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8" y="6544857"/>
              <a:ext cx="15970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114474"/>
              <a:ext cx="2496312" cy="665801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84237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84237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799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83824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B8AD9-1980-44F1-9101-E89523164BA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3" name="Group 3"/>
          <p:cNvGrpSpPr/>
          <p:nvPr userDrawn="1"/>
        </p:nvGrpSpPr>
        <p:grpSpPr>
          <a:xfrm>
            <a:off x="0" y="673100"/>
            <a:ext cx="9144000" cy="6141632"/>
            <a:chOff x="0" y="673100"/>
            <a:chExt cx="9144000" cy="6141632"/>
          </a:xfrm>
        </p:grpSpPr>
        <p:sp>
          <p:nvSpPr>
            <p:cNvPr id="7" name="Line 8"/>
            <p:cNvSpPr>
              <a:spLocks noChangeShapeType="1"/>
            </p:cNvSpPr>
            <p:nvPr userDrawn="1"/>
          </p:nvSpPr>
          <p:spPr bwMode="auto">
            <a:xfrm>
              <a:off x="0" y="6497638"/>
              <a:ext cx="66294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 userDrawn="1"/>
          </p:nvSpPr>
          <p:spPr bwMode="auto">
            <a:xfrm>
              <a:off x="0" y="673100"/>
              <a:ext cx="91440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" name="Picture 7" descr="penn med 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8" y="6544857"/>
              <a:ext cx="15970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114474"/>
              <a:ext cx="2496312" cy="665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6827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B8AD9-1980-44F1-9101-E89523164BA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20688" y="6114474"/>
            <a:ext cx="8705024" cy="700258"/>
            <a:chOff x="420688" y="6114474"/>
            <a:chExt cx="8705024" cy="700258"/>
          </a:xfrm>
        </p:grpSpPr>
        <p:pic>
          <p:nvPicPr>
            <p:cNvPr id="8" name="Picture 7" descr="penn med 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8" y="6544857"/>
              <a:ext cx="15970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114474"/>
              <a:ext cx="2496312" cy="665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9859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B8AD9-1980-44F1-9101-E89523164BA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741803"/>
            <a:ext cx="9125712" cy="6072929"/>
            <a:chOff x="0" y="741803"/>
            <a:chExt cx="9125712" cy="6072929"/>
          </a:xfrm>
        </p:grpSpPr>
        <p:pic>
          <p:nvPicPr>
            <p:cNvPr id="8" name="Picture 7" descr="penn med logo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8" y="6544857"/>
              <a:ext cx="15970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888" y="741803"/>
              <a:ext cx="4410075" cy="51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8"/>
            <p:cNvSpPr>
              <a:spLocks noChangeShapeType="1"/>
            </p:cNvSpPr>
            <p:nvPr userDrawn="1"/>
          </p:nvSpPr>
          <p:spPr bwMode="auto">
            <a:xfrm>
              <a:off x="0" y="6497638"/>
              <a:ext cx="6629400" cy="0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6114474"/>
              <a:ext cx="2496312" cy="665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269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FBE9-40D2-47F4-9CF9-D0F0954225F0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42FA-9831-49D1-884C-E22E564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585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05999"/>
            <a:ext cx="8318530" cy="802800"/>
          </a:xfrm>
          <a:prstGeom prst="rect">
            <a:avLst/>
          </a:prstGeom>
        </p:spPr>
        <p:txBody>
          <a:bodyPr tIns="126000" anchor="t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Textplatzhalter 9" descr="Subtitle" title="Subtitle"/>
          <p:cNvSpPr>
            <a:spLocks noGrp="1"/>
          </p:cNvSpPr>
          <p:nvPr>
            <p:ph type="body" sz="quarter" idx="10"/>
          </p:nvPr>
        </p:nvSpPr>
        <p:spPr>
          <a:xfrm>
            <a:off x="540000" y="738554"/>
            <a:ext cx="8311392" cy="367571"/>
          </a:xfrm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23875" y="1346200"/>
            <a:ext cx="8334405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6AA3EA-0569-43EF-BBA3-83FDB109D582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69175"/>
      </p:ext>
    </p:extLst>
  </p:cSld>
  <p:clrMapOvr>
    <a:masterClrMapping/>
  </p:clrMapOvr>
  <p:transition/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65125" y="1196153"/>
            <a:ext cx="8423275" cy="46585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287369" y="6437315"/>
            <a:ext cx="7540549" cy="365125"/>
          </a:xfrm>
        </p:spPr>
        <p:txBody>
          <a:bodyPr/>
          <a:lstStyle>
            <a:lvl1pPr>
              <a:defRPr sz="1200"/>
            </a:lvl1pPr>
          </a:lstStyle>
          <a:p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69569" y="5996532"/>
            <a:ext cx="8445820" cy="184666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2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244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03"/>
            <a:ext cx="9151056" cy="6872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16981"/>
            <a:ext cx="7772400" cy="1023408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7392"/>
            <a:ext cx="6400800" cy="699911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67325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345" y="6638655"/>
            <a:ext cx="395111" cy="184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257175"/>
            <a:fld id="{6B312CD2-6EA9-46B2-893C-73296E2B74A8}" type="slidenum">
              <a:rPr lang="en-US" smtClean="0"/>
              <a:pPr defTabSz="257175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38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345" y="6638655"/>
            <a:ext cx="395111" cy="184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257175"/>
            <a:fld id="{6B312CD2-6EA9-46B2-893C-73296E2B74A8}" type="slidenum">
              <a:rPr lang="en-US" smtClean="0"/>
              <a:pPr defTabSz="257175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415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345" y="6638655"/>
            <a:ext cx="395111" cy="184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257175"/>
            <a:fld id="{6B312CD2-6EA9-46B2-893C-73296E2B74A8}" type="slidenum">
              <a:rPr lang="en-US" smtClean="0"/>
              <a:pPr defTabSz="257175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060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" y="-20106"/>
            <a:ext cx="9143999" cy="6878108"/>
          </a:xfrm>
          <a:prstGeom prst="rect">
            <a:avLst/>
          </a:prstGeom>
          <a:gradFill flip="none" rotWithShape="1">
            <a:gsLst>
              <a:gs pos="100000">
                <a:srgbClr val="062434"/>
              </a:gs>
              <a:gs pos="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5" tIns="34292" rIns="68585" bIns="34292" rtlCol="0" anchor="ctr"/>
          <a:lstStyle/>
          <a:p>
            <a:pPr algn="ctr" defTabSz="685646"/>
            <a:endParaRPr lang="en-US" sz="1426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107360" y="6492876"/>
            <a:ext cx="1154802" cy="365125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defPPr>
              <a:defRPr lang="en-US"/>
            </a:defPPr>
            <a:lvl1pPr marL="0" algn="l" defTabSz="685663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832" algn="l" defTabSz="685663" rtl="0" eaLnBrk="1" latinLnBrk="0" hangingPunct="1"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5" algn="l" defTabSz="685663" rtl="0" eaLnBrk="1" latinLnBrk="0" hangingPunct="1"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8" algn="l" defTabSz="685663" rtl="0" eaLnBrk="1" latinLnBrk="0" hangingPunct="1"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2" algn="l" defTabSz="685663" rtl="0" eaLnBrk="1" latinLnBrk="0" hangingPunct="1"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62C3F2"/>
                </a:solidFill>
              </a:rPr>
              <a:t>NASDAQ: BLUE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439151" y="6492876"/>
            <a:ext cx="588972" cy="365125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defPPr>
              <a:defRPr lang="en-US"/>
            </a:defPPr>
            <a:lvl1pPr marL="0" algn="r" defTabSz="685663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832" algn="l" defTabSz="685663" rtl="0" eaLnBrk="1" latinLnBrk="0" hangingPunct="1"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63" algn="l" defTabSz="685663" rtl="0" eaLnBrk="1" latinLnBrk="0" hangingPunct="1"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95" algn="l" defTabSz="685663" rtl="0" eaLnBrk="1" latinLnBrk="0" hangingPunct="1"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326" algn="l" defTabSz="685663" rtl="0" eaLnBrk="1" latinLnBrk="0" hangingPunct="1"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57" algn="l" defTabSz="685663" rtl="0" eaLnBrk="1" latinLnBrk="0" hangingPunct="1"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88" algn="l" defTabSz="685663" rtl="0" eaLnBrk="1" latinLnBrk="0" hangingPunct="1"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820" algn="l" defTabSz="685663" rtl="0" eaLnBrk="1" latinLnBrk="0" hangingPunct="1"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652" algn="l" defTabSz="685663" rtl="0" eaLnBrk="1" latinLnBrk="0" hangingPunct="1">
              <a:defRPr sz="14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E028E5-6FE4-4436-927F-7A38546E9898}" type="slidenum">
              <a:rPr lang="en-US" sz="900" smtClean="0">
                <a:solidFill>
                  <a:srgbClr val="62C3F2"/>
                </a:solidFill>
              </a:rPr>
              <a:pPr/>
              <a:t>‹#›</a:t>
            </a:fld>
            <a:endParaRPr lang="en-US" sz="900" dirty="0">
              <a:solidFill>
                <a:srgbClr val="62C3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FBE9-40D2-47F4-9CF9-D0F0954225F0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42FA-9831-49D1-884C-E22E564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5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FBE9-40D2-47F4-9CF9-D0F0954225F0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42FA-9831-49D1-884C-E22E564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5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FBE9-40D2-47F4-9CF9-D0F0954225F0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42FA-9831-49D1-884C-E22E564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0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FBE9-40D2-47F4-9CF9-D0F0954225F0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42FA-9831-49D1-884C-E22E564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2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54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6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11.emf"/><Relationship Id="rId4" Type="http://schemas.openxmlformats.org/officeDocument/2006/relationships/slideLayout" Target="../slideLayouts/slideLayout55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3FBE9-40D2-47F4-9CF9-D0F0954225F0}" type="datetimeFigureOut">
              <a:rPr lang="en-US" smtClean="0"/>
              <a:t>6/8/2019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42FA-9831-49D1-884C-E22E564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5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1429" y="6579831"/>
            <a:ext cx="609600" cy="201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2DDB8AD9-1980-44F1-9101-E89523164BA8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4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377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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57309" indent="-285744" algn="l" defTabSz="914377" rtl="0" eaLnBrk="1" latinLnBrk="0" hangingPunct="1">
        <a:spcBef>
          <a:spcPct val="20000"/>
        </a:spcBef>
        <a:buClr>
          <a:schemeClr val="tx1"/>
        </a:buClr>
        <a:buSzPct val="100000"/>
        <a:buFont typeface="Wingdings" pitchFamily="2" charset="2"/>
        <a:buChar char="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188929"/>
            <a:ext cx="8414246" cy="46657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369" y="6437315"/>
            <a:ext cx="2636807" cy="365125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7383" y="6437315"/>
            <a:ext cx="830123" cy="365125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5125" y="294810"/>
            <a:ext cx="7577139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2985247" y="6437315"/>
            <a:ext cx="3164730" cy="365125"/>
          </a:xfrm>
          <a:prstGeom prst="rect">
            <a:avLst/>
          </a:prstGeom>
        </p:spPr>
        <p:txBody>
          <a:bodyPr vert="horz" lIns="72000" tIns="0" rIns="72000" bIns="0" rtlCol="0" anchor="t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 algn="ctr"/>
            <a:fld id="{E0625B15-0CF7-4FD3-82AB-016B6290C7D7}" type="datetime1">
              <a:rPr lang="en-US" smtClean="0">
                <a:solidFill>
                  <a:srgbClr val="9A8B7D"/>
                </a:solidFill>
              </a:rPr>
              <a:t>6/8/2019</a:t>
            </a:fld>
            <a:endParaRPr lang="en-GB" dirty="0">
              <a:solidFill>
                <a:srgbClr val="9A8B7D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4651" y="6323289"/>
            <a:ext cx="84162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4651" y="1075533"/>
            <a:ext cx="84162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50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7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0000" indent="-27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1429" y="6579831"/>
            <a:ext cx="609600" cy="201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2DDB8AD9-1980-44F1-9101-E89523164BA8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8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xStyles>
    <p:titleStyle>
      <a:lvl1pPr algn="l" defTabSz="914377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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57309" indent="-285744" algn="l" defTabSz="914377" rtl="0" eaLnBrk="1" latinLnBrk="0" hangingPunct="1">
        <a:spcBef>
          <a:spcPct val="20000"/>
        </a:spcBef>
        <a:buClr>
          <a:schemeClr val="tx1"/>
        </a:buClr>
        <a:buSzPct val="100000"/>
        <a:buFont typeface="Wingdings" pitchFamily="2" charset="2"/>
        <a:buChar char="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1429" y="6579831"/>
            <a:ext cx="609600" cy="201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B8AD9-1980-44F1-9101-E89523164BA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6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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tx1"/>
        </a:buClr>
        <a:buSzPct val="100000"/>
        <a:buFont typeface="Wingdings" pitchFamily="2" charset="2"/>
        <a:buChar char="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 userDrawn="1"/>
        </p:nvSpPr>
        <p:spPr>
          <a:xfrm>
            <a:off x="0" y="6576308"/>
            <a:ext cx="9144000" cy="281692"/>
          </a:xfrm>
          <a:prstGeom prst="rect">
            <a:avLst/>
          </a:prstGeom>
          <a:gradFill flip="none" rotWithShape="1">
            <a:gsLst>
              <a:gs pos="0">
                <a:srgbClr val="006CA2"/>
              </a:gs>
              <a:gs pos="100000">
                <a:srgbClr val="62C3F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57175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1150056"/>
          </a:xfrm>
          <a:prstGeom prst="rect">
            <a:avLst/>
          </a:prstGeom>
          <a:gradFill flip="none" rotWithShape="1">
            <a:gsLst>
              <a:gs pos="0">
                <a:srgbClr val="006CA2"/>
              </a:gs>
              <a:gs pos="100000">
                <a:srgbClr val="62C3F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257175"/>
            <a:endParaRPr lang="en-US" sz="1013">
              <a:solidFill>
                <a:prstClr val="white"/>
              </a:solidFill>
            </a:endParaRPr>
          </a:p>
        </p:txBody>
      </p:sp>
      <p:pic>
        <p:nvPicPr>
          <p:cNvPr id="8" name="Picture 7" descr="blue-gradient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0"/>
            <a:ext cx="9144000" cy="5209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6424"/>
            <a:ext cx="8229601" cy="844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6482"/>
            <a:ext cx="8229601" cy="4954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345" y="6638655"/>
            <a:ext cx="395111" cy="1841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257175"/>
            <a:fld id="{6B312CD2-6EA9-46B2-893C-73296E2B74A8}" type="slidenum">
              <a:rPr lang="en-US" smtClean="0"/>
              <a:pPr defTabSz="257175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55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10" r:id="rId5"/>
  </p:sldLayoutIdLst>
  <p:hf hdr="0" ftr="0" dt="0"/>
  <p:txStyles>
    <p:titleStyle>
      <a:lvl1pPr algn="l" defTabSz="51435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ts val="900"/>
        </a:spcBef>
        <a:buClr>
          <a:schemeClr val="accent2"/>
        </a:buClr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ts val="450"/>
        </a:spcBef>
        <a:buClr>
          <a:schemeClr val="accent1"/>
        </a:buClr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ts val="225"/>
        </a:spcBef>
        <a:buClr>
          <a:schemeClr val="accent2"/>
        </a:buClr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ts val="225"/>
        </a:spcBef>
        <a:buFont typeface="Arial" panose="020B0604020202020204" pitchFamily="34" charset="0"/>
        <a:buChar char="–"/>
        <a:defRPr sz="788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ts val="225"/>
        </a:spcBef>
        <a:buFont typeface="Arial" panose="020B0604020202020204" pitchFamily="34" charset="0"/>
        <a:buChar char="»"/>
        <a:defRPr sz="788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7.xml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Antibodies, </a:t>
            </a:r>
            <a:r>
              <a:rPr lang="en-US" dirty="0" err="1"/>
              <a:t>BiTEs</a:t>
            </a:r>
            <a:r>
              <a:rPr lang="en-US" dirty="0"/>
              <a:t>, and CARs: the new ABC’s of Myeloma Therapy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876800"/>
            <a:ext cx="6400800" cy="902898"/>
          </a:xfrm>
        </p:spPr>
        <p:txBody>
          <a:bodyPr>
            <a:normAutofit/>
          </a:bodyPr>
          <a:lstStyle/>
          <a:p>
            <a:r>
              <a:rPr lang="en-US" sz="2200" dirty="0"/>
              <a:t>June 6, 2019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2819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 sz="24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Adam D. Cohen,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>
                <a:latin typeface="Arial"/>
              </a:rPr>
              <a:t>Director, Myeloma Immunotherapy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Assistant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Professor, Medicine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Abramson Cancer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University of Pennsylvania</a:t>
            </a:r>
          </a:p>
        </p:txBody>
      </p:sp>
    </p:spTree>
    <p:extLst>
      <p:ext uri="{BB962C8B-B14F-4D97-AF65-F5344CB8AC3E}">
        <p14:creationId xmlns:p14="http://schemas.microsoft.com/office/powerpoint/2010/main" val="293736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Elotuzumab</a:t>
            </a:r>
            <a:r>
              <a:rPr lang="en-US" sz="2400" dirty="0"/>
              <a:t>/</a:t>
            </a:r>
            <a:r>
              <a:rPr lang="en-US" sz="2400" dirty="0" err="1"/>
              <a:t>Pomalyst</a:t>
            </a:r>
            <a:r>
              <a:rPr lang="en-US" sz="2400" dirty="0"/>
              <a:t>/</a:t>
            </a:r>
            <a:r>
              <a:rPr lang="en-US" sz="2400" dirty="0" err="1"/>
              <a:t>Dex</a:t>
            </a:r>
            <a:r>
              <a:rPr lang="en-US" sz="2400" dirty="0"/>
              <a:t> vs </a:t>
            </a:r>
            <a:r>
              <a:rPr lang="en-US" sz="2400" dirty="0" err="1"/>
              <a:t>Pom</a:t>
            </a:r>
            <a:r>
              <a:rPr lang="en-US" sz="2400" dirty="0"/>
              <a:t>/</a:t>
            </a:r>
            <a:r>
              <a:rPr lang="en-US" sz="2400" dirty="0" err="1"/>
              <a:t>dex</a:t>
            </a:r>
            <a:r>
              <a:rPr lang="en-US" sz="2400" dirty="0"/>
              <a:t> for relapsed MM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840475"/>
          </a:xfrm>
        </p:spPr>
        <p:txBody>
          <a:bodyPr/>
          <a:lstStyle/>
          <a:p>
            <a:r>
              <a:rPr lang="en-US" dirty="0" err="1"/>
              <a:t>Elotuzumab</a:t>
            </a:r>
            <a:r>
              <a:rPr lang="en-US" dirty="0"/>
              <a:t> (</a:t>
            </a:r>
            <a:r>
              <a:rPr lang="en-US" dirty="0" err="1"/>
              <a:t>Empliciti</a:t>
            </a:r>
            <a:r>
              <a:rPr lang="en-US" dirty="0"/>
              <a:t>) targets SLAMF7 (CS1) </a:t>
            </a:r>
          </a:p>
          <a:p>
            <a:r>
              <a:rPr lang="en-US" dirty="0"/>
              <a:t>FDA-approved in combo with </a:t>
            </a:r>
            <a:r>
              <a:rPr lang="en-US" dirty="0" err="1"/>
              <a:t>Revlimid</a:t>
            </a:r>
            <a:r>
              <a:rPr lang="en-US" dirty="0"/>
              <a:t>/</a:t>
            </a:r>
            <a:r>
              <a:rPr lang="en-US" dirty="0" err="1"/>
              <a:t>dex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5659" y="1831075"/>
            <a:ext cx="8430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Median 3 prior therapies, including </a:t>
            </a:r>
            <a:r>
              <a:rPr lang="en-US" dirty="0" err="1"/>
              <a:t>Velcade</a:t>
            </a:r>
            <a:r>
              <a:rPr lang="en-US" dirty="0"/>
              <a:t> and </a:t>
            </a:r>
            <a:r>
              <a:rPr lang="en-US" dirty="0" err="1"/>
              <a:t>Revlimid</a:t>
            </a:r>
            <a:r>
              <a:rPr lang="en-US" dirty="0"/>
              <a:t>. No prior </a:t>
            </a:r>
            <a:r>
              <a:rPr lang="en-US" dirty="0" err="1"/>
              <a:t>daratumumab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00407"/>
            <a:ext cx="8898342" cy="4151989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0" y="6568440"/>
            <a:ext cx="8229600" cy="2895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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200" dirty="0" err="1"/>
              <a:t>Dimopolous</a:t>
            </a:r>
            <a:r>
              <a:rPr lang="en-US" sz="1200" dirty="0"/>
              <a:t> et al, New </a:t>
            </a:r>
            <a:r>
              <a:rPr lang="en-US" sz="1200" dirty="0" err="1"/>
              <a:t>Engl</a:t>
            </a:r>
            <a:r>
              <a:rPr lang="en-US" sz="1200" dirty="0"/>
              <a:t> J Med 2018</a:t>
            </a:r>
          </a:p>
        </p:txBody>
      </p:sp>
    </p:spTree>
    <p:extLst>
      <p:ext uri="{BB962C8B-B14F-4D97-AF65-F5344CB8AC3E}">
        <p14:creationId xmlns:p14="http://schemas.microsoft.com/office/powerpoint/2010/main" val="236124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Elotuzumab</a:t>
            </a:r>
            <a:r>
              <a:rPr lang="en-US" dirty="0"/>
              <a:t>/</a:t>
            </a:r>
            <a:r>
              <a:rPr lang="en-US" dirty="0" err="1"/>
              <a:t>Pomalyst</a:t>
            </a:r>
            <a:r>
              <a:rPr lang="en-US" dirty="0"/>
              <a:t>/</a:t>
            </a:r>
            <a:r>
              <a:rPr lang="en-US" dirty="0" err="1"/>
              <a:t>Dex</a:t>
            </a:r>
            <a:r>
              <a:rPr lang="en-US" dirty="0"/>
              <a:t> for relapsed MM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312" y="5422597"/>
            <a:ext cx="8229600" cy="840475"/>
          </a:xfrm>
        </p:spPr>
        <p:txBody>
          <a:bodyPr>
            <a:normAutofit fontScale="92500"/>
          </a:bodyPr>
          <a:lstStyle/>
          <a:p>
            <a:r>
              <a:rPr lang="en-US" dirty="0"/>
              <a:t>Neutropenia (23% vs 31%), Infections (65% vs 65%), Constipation (22% vs 11%), Diarrhea (18% vs 9%), Infusion reaction (5% vs 0%)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0" y="6568440"/>
            <a:ext cx="8229600" cy="2895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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200" dirty="0" err="1"/>
              <a:t>Dimopolous</a:t>
            </a:r>
            <a:r>
              <a:rPr lang="en-US" sz="1200" dirty="0"/>
              <a:t> et al, New </a:t>
            </a:r>
            <a:r>
              <a:rPr lang="en-US" sz="1200" dirty="0" err="1"/>
              <a:t>Engl</a:t>
            </a:r>
            <a:r>
              <a:rPr lang="en-US" sz="1200" dirty="0"/>
              <a:t> J Med 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33" y="853737"/>
            <a:ext cx="8484558" cy="456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44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BCMA (B-cell Maturation Antigen)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8175"/>
            <a:ext cx="4419600" cy="3200400"/>
          </a:xfrm>
        </p:spPr>
        <p:txBody>
          <a:bodyPr>
            <a:normAutofit/>
          </a:bodyPr>
          <a:lstStyle/>
          <a:p>
            <a:r>
              <a:rPr lang="en-US" dirty="0"/>
              <a:t>Expressed on normal plasma cells</a:t>
            </a:r>
          </a:p>
          <a:p>
            <a:r>
              <a:rPr lang="en-US" dirty="0"/>
              <a:t>Highly expressed on myeloma cells</a:t>
            </a:r>
          </a:p>
          <a:p>
            <a:r>
              <a:rPr lang="en-US" dirty="0"/>
              <a:t>Soluble BCMA in patient serum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990" t="8597"/>
          <a:stretch/>
        </p:blipFill>
        <p:spPr bwMode="auto">
          <a:xfrm>
            <a:off x="5542718" y="838200"/>
            <a:ext cx="3590925" cy="149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672957"/>
            <a:ext cx="3608680" cy="9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5" t="1381" r="-224"/>
          <a:stretch/>
        </p:blipFill>
        <p:spPr bwMode="auto">
          <a:xfrm>
            <a:off x="4417751" y="3689632"/>
            <a:ext cx="1375298" cy="280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223" y="3677055"/>
            <a:ext cx="3077754" cy="249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58690" y="2839446"/>
            <a:ext cx="3916482" cy="80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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SzTx/>
              <a:buFont typeface="Wingdings" pitchFamily="2" charset="2"/>
              <a:buChar char="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Promotes MM growth and survival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539848"/>
            <a:ext cx="8610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Frigyesi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al, Blood 2014; Tai et al, Blood 2014; Carpenter et al,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Can Res 2013; Tai et al, Blood 2016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8690" y="4316809"/>
            <a:ext cx="3507049" cy="746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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SzTx/>
              <a:buFont typeface="Wingdings" pitchFamily="2" charset="2"/>
              <a:buChar char="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Multiple approaches targeting BCMA</a:t>
            </a:r>
          </a:p>
        </p:txBody>
      </p:sp>
    </p:spTree>
    <p:extLst>
      <p:ext uri="{BB962C8B-B14F-4D97-AF65-F5344CB8AC3E}">
        <p14:creationId xmlns:p14="http://schemas.microsoft.com/office/powerpoint/2010/main" val="346123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Anti-BCMA antibody-drug conjugate (ADC)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848600" cy="56504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715000" y="6488668"/>
            <a:ext cx="33528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/>
              <a:t>Anderson et al, AACR 2016, #CT034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099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GSK2857916 (anti-BCMA-MMAF ADC)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5846" y="2209407"/>
            <a:ext cx="4508988" cy="2858531"/>
            <a:chOff x="213654" y="2309091"/>
            <a:chExt cx="4508988" cy="28585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654" y="2309091"/>
              <a:ext cx="4508988" cy="285853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468581" y="2798617"/>
              <a:ext cx="2640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ORR 60% @ 3.4 mg/kg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6530884"/>
            <a:ext cx="90188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Trudel et al, Lancet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Onc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2018; Blood Cancer J 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143" y="849998"/>
            <a:ext cx="3993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 2 expansion (n=35)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800000">
                    <a:lumMod val="50000"/>
                  </a:srgbClr>
                </a:solidFill>
                <a:latin typeface="Arial"/>
              </a:rPr>
              <a:t>3.4 mg/kg IV every 3wks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 prior therapies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srgbClr val="800000">
                    <a:lumMod val="50000"/>
                  </a:srgbClr>
                </a:solidFill>
                <a:latin typeface="Arial"/>
              </a:rPr>
              <a:t>89% PI/IMID-refractory; 34% </a:t>
            </a:r>
            <a:r>
              <a:rPr lang="en-US" noProof="0" dirty="0" err="1">
                <a:solidFill>
                  <a:srgbClr val="800000">
                    <a:lumMod val="50000"/>
                  </a:srgbClr>
                </a:solidFill>
                <a:latin typeface="Arial"/>
              </a:rPr>
              <a:t>dara</a:t>
            </a:r>
            <a:r>
              <a:rPr lang="en-US" noProof="0" dirty="0">
                <a:solidFill>
                  <a:srgbClr val="800000">
                    <a:lumMod val="50000"/>
                  </a:srgbClr>
                </a:solidFill>
                <a:latin typeface="Arial"/>
              </a:rPr>
              <a:t>-ref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80000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39343" y="1020420"/>
            <a:ext cx="7534641" cy="5592733"/>
            <a:chOff x="1039343" y="1020420"/>
            <a:chExt cx="7534641" cy="5592733"/>
          </a:xfrm>
        </p:grpSpPr>
        <p:pic>
          <p:nvPicPr>
            <p:cNvPr id="12" name="Picture 11"/>
            <p:cNvPicPr/>
            <p:nvPr/>
          </p:nvPicPr>
          <p:blipFill rotWithShape="1">
            <a:blip r:embed="rId3"/>
            <a:srcRect r="245"/>
            <a:stretch/>
          </p:blipFill>
          <p:spPr bwMode="auto">
            <a:xfrm>
              <a:off x="5129340" y="1020420"/>
              <a:ext cx="3444644" cy="559273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380189" y="1278235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Med PFS 12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59335" y="5384451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Med DOR 14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39343" y="5359157"/>
              <a:ext cx="26019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00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PI/IMID/Dara-ref (n=13)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00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ORR 39%, PFS 6 mos.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8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ontent Placeholder 3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343542" y="1233155"/>
          <a:ext cx="4343788" cy="46407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4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386">
                <a:tc rowSpan="2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86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grade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≥Grade 3*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8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(100)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(80)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Thrombocytopenia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(57)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Vision blurred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(46)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38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eye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38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(29)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38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 increased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(29)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38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032085"/>
                  </a:ext>
                </a:extLst>
              </a:tr>
              <a:tr h="30938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38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Photophobia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38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Pyrexia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38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38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545316"/>
                  </a:ext>
                </a:extLst>
              </a:tr>
            </a:tbl>
          </a:graphicData>
        </a:graphic>
      </p:graphicFrame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365125" y="294810"/>
            <a:ext cx="8921750" cy="677108"/>
          </a:xfrm>
        </p:spPr>
        <p:txBody>
          <a:bodyPr>
            <a:normAutofit fontScale="90000"/>
          </a:bodyPr>
          <a:lstStyle/>
          <a:p>
            <a:r>
              <a:rPr lang="en-US" dirty="0"/>
              <a:t>DREAMM-1 Part 2: Adverse Events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65125" y="6346979"/>
            <a:ext cx="8445820" cy="61555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000" dirty="0"/>
              <a:t>AE, adverse event; AST, aspartate aminotransferase; CPK, </a:t>
            </a:r>
            <a:r>
              <a:rPr lang="en-GB" sz="1000" dirty="0"/>
              <a:t>creatinine phosphokinase; </a:t>
            </a:r>
            <a:r>
              <a:rPr lang="en-US" sz="1000" dirty="0"/>
              <a:t>IRR, infusion-related reaction; SAE, serious AE</a:t>
            </a:r>
          </a:p>
          <a:p>
            <a:pPr>
              <a:spcAft>
                <a:spcPts val="0"/>
              </a:spcAft>
            </a:pPr>
            <a:r>
              <a:rPr lang="en-US" sz="1000" dirty="0"/>
              <a:t>AEs for ≥20% of patients</a:t>
            </a:r>
          </a:p>
          <a:p>
            <a:pPr>
              <a:spcAft>
                <a:spcPts val="0"/>
              </a:spcAft>
            </a:pPr>
            <a:r>
              <a:rPr lang="en-US" sz="1000" dirty="0"/>
              <a:t>*Grouped term includes thrombocytopenia and platelet count decreased</a:t>
            </a:r>
          </a:p>
          <a:p>
            <a:endParaRPr lang="en-GB" sz="10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DA5C798-2886-4F2E-AB6D-25A632CF2853}"/>
              </a:ext>
            </a:extLst>
          </p:cNvPr>
          <p:cNvSpPr txBox="1">
            <a:spLocks/>
          </p:cNvSpPr>
          <p:nvPr/>
        </p:nvSpPr>
        <p:spPr>
          <a:xfrm>
            <a:off x="4778387" y="1299186"/>
            <a:ext cx="4260838" cy="4720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1088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5A5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Most frequent ≥Grade 3 AEs were thrombocytopenia (34%) and anemia (14%)</a:t>
            </a:r>
          </a:p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5A5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SAEs occurring in ≥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patients included IRR (n=2) and lung infection (n=2)</a:t>
            </a:r>
          </a:p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5A5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AEs leading to study treatment discontinuation:</a:t>
            </a:r>
          </a:p>
          <a:p>
            <a:pPr marL="538163" marR="0" lvl="1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Two patients discontinued: one due to Grade 3 thrombocytopenia, one due to Grade 3 thrombocytopenia and Grade 2 CPK increase</a:t>
            </a:r>
          </a:p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5A5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35A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5A5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35A54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5A5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35A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5A5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35A54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35A5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635A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3C0CD3-15CA-47A6-AD38-3D0207F3996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F533D-B52E-4A2F-BF72-0ADD2D94BD7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9A8B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9A8B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15841" y="438814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A54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Any ocular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35A5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63%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635A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761635" y="6550001"/>
            <a:ext cx="3277590" cy="2895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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35A54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Trudel et al, ASH 2017, Lancet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Onc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575829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Antibody-drug conjugates: what’s happening in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GSK2857916 (</a:t>
            </a:r>
            <a:r>
              <a:rPr lang="en-US" dirty="0" err="1"/>
              <a:t>Balantamab</a:t>
            </a:r>
            <a:r>
              <a:rPr lang="en-US" dirty="0"/>
              <a:t> </a:t>
            </a:r>
            <a:r>
              <a:rPr lang="en-US" dirty="0" err="1"/>
              <a:t>mafadotin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Phase 2 registration trial in PI/IMID/Dara-refractory</a:t>
            </a:r>
          </a:p>
          <a:p>
            <a:pPr lvl="1"/>
            <a:r>
              <a:rPr lang="en-US" dirty="0"/>
              <a:t>Phase 1/2 combos with </a:t>
            </a:r>
            <a:r>
              <a:rPr lang="en-US" dirty="0" err="1"/>
              <a:t>vel</a:t>
            </a:r>
            <a:r>
              <a:rPr lang="en-US" dirty="0"/>
              <a:t>/</a:t>
            </a:r>
            <a:r>
              <a:rPr lang="en-US" dirty="0" err="1"/>
              <a:t>dex</a:t>
            </a:r>
            <a:r>
              <a:rPr lang="en-US" dirty="0"/>
              <a:t>, rev/</a:t>
            </a:r>
            <a:r>
              <a:rPr lang="en-US" dirty="0" err="1"/>
              <a:t>dex</a:t>
            </a:r>
            <a:r>
              <a:rPr lang="en-US" dirty="0"/>
              <a:t>, </a:t>
            </a:r>
            <a:r>
              <a:rPr lang="en-US" dirty="0" err="1"/>
              <a:t>pom</a:t>
            </a:r>
            <a:r>
              <a:rPr lang="en-US" dirty="0"/>
              <a:t>/</a:t>
            </a:r>
            <a:r>
              <a:rPr lang="en-US" dirty="0" err="1"/>
              <a:t>dex</a:t>
            </a:r>
            <a:r>
              <a:rPr lang="en-US" dirty="0"/>
              <a:t> in RRMM</a:t>
            </a:r>
          </a:p>
          <a:p>
            <a:pPr lvl="1"/>
            <a:r>
              <a:rPr lang="en-US" dirty="0"/>
              <a:t>Phase 1 combos with </a:t>
            </a:r>
            <a:r>
              <a:rPr lang="en-US" dirty="0" err="1"/>
              <a:t>pembro</a:t>
            </a:r>
            <a:r>
              <a:rPr lang="en-US" dirty="0"/>
              <a:t>, novel immune agonist Abs</a:t>
            </a:r>
          </a:p>
          <a:p>
            <a:pPr lvl="1"/>
            <a:r>
              <a:rPr lang="en-US" dirty="0"/>
              <a:t>Phase 3: GSK’916 vs </a:t>
            </a:r>
            <a:r>
              <a:rPr lang="en-US" dirty="0" err="1"/>
              <a:t>Pom</a:t>
            </a:r>
            <a:r>
              <a:rPr lang="en-US" dirty="0"/>
              <a:t>/</a:t>
            </a:r>
            <a:r>
              <a:rPr lang="en-US" dirty="0" err="1"/>
              <a:t>dex</a:t>
            </a:r>
            <a:r>
              <a:rPr lang="en-US" dirty="0"/>
              <a:t> in PI/IMID-refractory</a:t>
            </a:r>
          </a:p>
          <a:p>
            <a:pPr lvl="1"/>
            <a:r>
              <a:rPr lang="en-US" dirty="0"/>
              <a:t>Phase 3: GSK’916/</a:t>
            </a:r>
            <a:r>
              <a:rPr lang="en-US" dirty="0" err="1"/>
              <a:t>Pom</a:t>
            </a:r>
            <a:r>
              <a:rPr lang="en-US" dirty="0"/>
              <a:t>/</a:t>
            </a:r>
            <a:r>
              <a:rPr lang="en-US" dirty="0" err="1"/>
              <a:t>dex</a:t>
            </a:r>
            <a:r>
              <a:rPr lang="en-US" dirty="0"/>
              <a:t> vs </a:t>
            </a:r>
            <a:r>
              <a:rPr lang="en-US" dirty="0" err="1"/>
              <a:t>Vel</a:t>
            </a:r>
            <a:r>
              <a:rPr lang="en-US" dirty="0"/>
              <a:t>/</a:t>
            </a:r>
            <a:r>
              <a:rPr lang="en-US" dirty="0" err="1"/>
              <a:t>Pom</a:t>
            </a:r>
            <a:r>
              <a:rPr lang="en-US" dirty="0"/>
              <a:t>/</a:t>
            </a:r>
            <a:r>
              <a:rPr lang="en-US" dirty="0" err="1"/>
              <a:t>dex</a:t>
            </a:r>
            <a:r>
              <a:rPr lang="en-US" dirty="0"/>
              <a:t> in ≥1 prior</a:t>
            </a:r>
          </a:p>
          <a:p>
            <a:pPr lvl="1"/>
            <a:r>
              <a:rPr lang="en-US" dirty="0"/>
              <a:t>Phase 3: GSK’916/</a:t>
            </a:r>
            <a:r>
              <a:rPr lang="en-US" dirty="0" err="1"/>
              <a:t>Vel</a:t>
            </a:r>
            <a:r>
              <a:rPr lang="en-US" dirty="0"/>
              <a:t>/</a:t>
            </a:r>
            <a:r>
              <a:rPr lang="en-US" dirty="0" err="1"/>
              <a:t>dex</a:t>
            </a:r>
            <a:r>
              <a:rPr lang="en-US" dirty="0"/>
              <a:t> vs Dara/</a:t>
            </a:r>
            <a:r>
              <a:rPr lang="en-US" dirty="0" err="1"/>
              <a:t>Vel</a:t>
            </a:r>
            <a:r>
              <a:rPr lang="en-US" dirty="0"/>
              <a:t>/</a:t>
            </a:r>
            <a:r>
              <a:rPr lang="en-US" dirty="0" err="1"/>
              <a:t>dex</a:t>
            </a:r>
            <a:r>
              <a:rPr lang="en-US" dirty="0"/>
              <a:t> in ≥1 prior</a:t>
            </a:r>
          </a:p>
          <a:p>
            <a:pPr lvl="1"/>
            <a:r>
              <a:rPr lang="en-US" dirty="0"/>
              <a:t>Compassionate use program</a:t>
            </a:r>
          </a:p>
          <a:p>
            <a:pPr lvl="1"/>
            <a:endParaRPr lang="en-US" dirty="0"/>
          </a:p>
          <a:p>
            <a:r>
              <a:rPr lang="en-US" dirty="0"/>
              <a:t>Multiple phase 1/2 of novel ADCs</a:t>
            </a:r>
          </a:p>
          <a:p>
            <a:pPr lvl="1"/>
            <a:r>
              <a:rPr lang="en-US" dirty="0"/>
              <a:t>BCMA</a:t>
            </a:r>
          </a:p>
          <a:p>
            <a:pPr lvl="1"/>
            <a:r>
              <a:rPr lang="en-US" dirty="0"/>
              <a:t>CD48</a:t>
            </a:r>
          </a:p>
          <a:p>
            <a:pPr lvl="1"/>
            <a:r>
              <a:rPr lang="en-US" dirty="0"/>
              <a:t>CD46</a:t>
            </a:r>
          </a:p>
          <a:p>
            <a:pPr lvl="1"/>
            <a:r>
              <a:rPr lang="en-US" dirty="0"/>
              <a:t>CD38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9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Chimeric antigen receptors (CARs) -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762000"/>
            <a:ext cx="8229600" cy="2362200"/>
          </a:xfrm>
        </p:spPr>
        <p:txBody>
          <a:bodyPr>
            <a:normAutofit/>
          </a:bodyPr>
          <a:lstStyle/>
          <a:p>
            <a:r>
              <a:rPr lang="en-US" dirty="0"/>
              <a:t>Combines recognition domain of antibody with signaling domain of T cell</a:t>
            </a:r>
          </a:p>
          <a:p>
            <a:r>
              <a:rPr lang="en-US" dirty="0"/>
              <a:t>Uses gene transfer (</a:t>
            </a:r>
            <a:r>
              <a:rPr lang="en-US" dirty="0" err="1"/>
              <a:t>eg</a:t>
            </a:r>
            <a:r>
              <a:rPr lang="en-US" dirty="0"/>
              <a:t>. </a:t>
            </a:r>
            <a:r>
              <a:rPr lang="en-US" dirty="0" err="1"/>
              <a:t>lentiviral</a:t>
            </a:r>
            <a:r>
              <a:rPr lang="en-US" dirty="0"/>
              <a:t> vector) to stably express CAR on T cells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confers novel antigen specificity</a:t>
            </a:r>
          </a:p>
          <a:p>
            <a:r>
              <a:rPr lang="en-US" dirty="0"/>
              <a:t>Addition of co-stimulatory domains (CD28, 4-1BB/CD137) augments proliferation and survival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313"/>
          <a:stretch>
            <a:fillRect/>
          </a:stretch>
        </p:blipFill>
        <p:spPr bwMode="auto">
          <a:xfrm>
            <a:off x="914400" y="3049488"/>
            <a:ext cx="73914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6550223"/>
            <a:ext cx="30480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 err="1">
                <a:solidFill>
                  <a:srgbClr val="800000"/>
                </a:solidFill>
              </a:rPr>
              <a:t>Garfall</a:t>
            </a:r>
            <a:r>
              <a:rPr lang="en-US" sz="1400" b="1" dirty="0">
                <a:solidFill>
                  <a:srgbClr val="800000"/>
                </a:solidFill>
              </a:rPr>
              <a:t> et al, Discovery Med 2014</a:t>
            </a:r>
          </a:p>
        </p:txBody>
      </p:sp>
    </p:spTree>
    <p:extLst>
      <p:ext uri="{BB962C8B-B14F-4D97-AF65-F5344CB8AC3E}">
        <p14:creationId xmlns:p14="http://schemas.microsoft.com/office/powerpoint/2010/main" val="1898977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26670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CAR T cells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3429003" y="619340"/>
            <a:ext cx="4175337" cy="5905144"/>
          </a:xfrm>
          <a:prstGeom prst="roundRect">
            <a:avLst/>
          </a:prstGeom>
          <a:solidFill>
            <a:schemeClr val="accent2">
              <a:alpha val="7000"/>
            </a:schemeClr>
          </a:solidFill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grpSp>
        <p:nvGrpSpPr>
          <p:cNvPr id="3" name="Group 49"/>
          <p:cNvGrpSpPr/>
          <p:nvPr/>
        </p:nvGrpSpPr>
        <p:grpSpPr>
          <a:xfrm>
            <a:off x="4014994" y="3771403"/>
            <a:ext cx="3086599" cy="3086599"/>
            <a:chOff x="849755" y="3646706"/>
            <a:chExt cx="3086599" cy="3086598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469" y="3909845"/>
              <a:ext cx="2503170" cy="256032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3691" y="3666704"/>
              <a:ext cx="168757" cy="514998"/>
            </a:xfrm>
            <a:prstGeom prst="rect">
              <a:avLst/>
            </a:prstGeom>
          </p:spPr>
        </p:pic>
        <p:grpSp>
          <p:nvGrpSpPr>
            <p:cNvPr id="4" name="Group 69"/>
            <p:cNvGrpSpPr/>
            <p:nvPr/>
          </p:nvGrpSpPr>
          <p:grpSpPr>
            <a:xfrm rot="5400000">
              <a:off x="2308675" y="3666705"/>
              <a:ext cx="168757" cy="3086598"/>
              <a:chOff x="6417498" y="3666704"/>
              <a:chExt cx="168757" cy="3086598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7498" y="3666704"/>
                <a:ext cx="168757" cy="514998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417498" y="6238304"/>
                <a:ext cx="168757" cy="514998"/>
              </a:xfrm>
              <a:prstGeom prst="rect">
                <a:avLst/>
              </a:prstGeom>
            </p:spPr>
          </p:pic>
        </p:grpSp>
        <p:grpSp>
          <p:nvGrpSpPr>
            <p:cNvPr id="5" name="Group 70"/>
            <p:cNvGrpSpPr/>
            <p:nvPr/>
          </p:nvGrpSpPr>
          <p:grpSpPr>
            <a:xfrm rot="2700000">
              <a:off x="2308676" y="3646706"/>
              <a:ext cx="168757" cy="3086598"/>
              <a:chOff x="6417498" y="3666704"/>
              <a:chExt cx="168757" cy="3086598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7498" y="3666704"/>
                <a:ext cx="168757" cy="514998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417498" y="6238304"/>
                <a:ext cx="168757" cy="514998"/>
              </a:xfrm>
              <a:prstGeom prst="rect">
                <a:avLst/>
              </a:prstGeom>
            </p:spPr>
          </p:pic>
        </p:grpSp>
        <p:grpSp>
          <p:nvGrpSpPr>
            <p:cNvPr id="6" name="Group 77"/>
            <p:cNvGrpSpPr/>
            <p:nvPr/>
          </p:nvGrpSpPr>
          <p:grpSpPr>
            <a:xfrm rot="18900000" flipV="1">
              <a:off x="2323691" y="3646706"/>
              <a:ext cx="168757" cy="3086598"/>
              <a:chOff x="6417498" y="3666704"/>
              <a:chExt cx="168757" cy="3086598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17498" y="3666704"/>
                <a:ext cx="168757" cy="514998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417498" y="6238304"/>
                <a:ext cx="168757" cy="514998"/>
              </a:xfrm>
              <a:prstGeom prst="rect">
                <a:avLst/>
              </a:prstGeom>
            </p:spPr>
          </p:pic>
        </p:grpSp>
      </p:grpSp>
      <p:grpSp>
        <p:nvGrpSpPr>
          <p:cNvPr id="7" name="Group 61"/>
          <p:cNvGrpSpPr/>
          <p:nvPr/>
        </p:nvGrpSpPr>
        <p:grpSpPr>
          <a:xfrm>
            <a:off x="4066230" y="3785380"/>
            <a:ext cx="3058167" cy="2587195"/>
            <a:chOff x="4990037" y="3995377"/>
            <a:chExt cx="3058166" cy="2587195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9012" y="4022252"/>
              <a:ext cx="2840355" cy="2560320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729" y="3995377"/>
              <a:ext cx="168757" cy="51499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20000">
              <a:off x="7706325" y="5350637"/>
              <a:ext cx="168757" cy="51499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0000" flipV="1">
              <a:off x="5163157" y="5329626"/>
              <a:ext cx="168757" cy="514998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80000">
              <a:off x="7307912" y="4351981"/>
              <a:ext cx="168757" cy="51499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 flipV="1">
              <a:off x="5679039" y="5794363"/>
              <a:ext cx="168757" cy="51499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 flipV="1">
              <a:off x="7115367" y="5773321"/>
              <a:ext cx="168757" cy="514998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5530612" y="4476891"/>
              <a:ext cx="168757" cy="514998"/>
            </a:xfrm>
            <a:prstGeom prst="rect">
              <a:avLst/>
            </a:prstGeom>
          </p:spPr>
        </p:pic>
      </p:grpSp>
      <p:grpSp>
        <p:nvGrpSpPr>
          <p:cNvPr id="8" name="Group 70"/>
          <p:cNvGrpSpPr/>
          <p:nvPr/>
        </p:nvGrpSpPr>
        <p:grpSpPr>
          <a:xfrm>
            <a:off x="3922689" y="366829"/>
            <a:ext cx="3306396" cy="2896913"/>
            <a:chOff x="4846497" y="813764"/>
            <a:chExt cx="3306396" cy="289691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292" y="1001160"/>
              <a:ext cx="2503170" cy="250317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514" y="2984396"/>
              <a:ext cx="585788" cy="72628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5526514" y="813764"/>
              <a:ext cx="585788" cy="72628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84982" y="2984396"/>
              <a:ext cx="585788" cy="72628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6884982" y="813764"/>
              <a:ext cx="585788" cy="726281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 flipV="1">
              <a:off x="4916744" y="1906697"/>
              <a:ext cx="585788" cy="726281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0" flipH="1" flipV="1">
              <a:off x="7496859" y="1906697"/>
              <a:ext cx="585788" cy="726281"/>
            </a:xfrm>
            <a:prstGeom prst="rect">
              <a:avLst/>
            </a:prstGeom>
          </p:spPr>
        </p:pic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5076526" y="1633534"/>
            <a:ext cx="546735" cy="770763"/>
          </a:xfrm>
          <a:prstGeom prst="rect">
            <a:avLst/>
          </a:prstGeom>
        </p:spPr>
      </p:pic>
      <p:grpSp>
        <p:nvGrpSpPr>
          <p:cNvPr id="9" name="Group 79"/>
          <p:cNvGrpSpPr/>
          <p:nvPr/>
        </p:nvGrpSpPr>
        <p:grpSpPr>
          <a:xfrm>
            <a:off x="3992632" y="1060727"/>
            <a:ext cx="3157523" cy="2518053"/>
            <a:chOff x="4916438" y="1507663"/>
            <a:chExt cx="3157523" cy="2518053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9496" y="2669356"/>
              <a:ext cx="407670" cy="1356360"/>
            </a:xfrm>
            <a:prstGeom prst="rect">
              <a:avLst/>
            </a:prstGeom>
          </p:spPr>
        </p:pic>
        <p:grpSp>
          <p:nvGrpSpPr>
            <p:cNvPr id="10" name="Group 140"/>
            <p:cNvGrpSpPr/>
            <p:nvPr/>
          </p:nvGrpSpPr>
          <p:grpSpPr>
            <a:xfrm>
              <a:off x="4916438" y="2526117"/>
              <a:ext cx="3157523" cy="346242"/>
              <a:chOff x="4916438" y="2551755"/>
              <a:chExt cx="3157523" cy="346242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600000">
                <a:off x="5319209" y="2148984"/>
                <a:ext cx="346242" cy="1151784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00000" flipH="1">
                <a:off x="7324948" y="2148984"/>
                <a:ext cx="346242" cy="1151784"/>
              </a:xfrm>
              <a:prstGeom prst="rect">
                <a:avLst/>
              </a:prstGeom>
            </p:spPr>
          </p:pic>
        </p:grp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 flipV="1">
              <a:off x="5379891" y="1104893"/>
              <a:ext cx="346242" cy="1151784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0" flipH="1" flipV="1">
              <a:off x="7271741" y="1104892"/>
              <a:ext cx="346242" cy="1151784"/>
            </a:xfrm>
            <a:prstGeom prst="rect">
              <a:avLst/>
            </a:prstGeom>
          </p:spPr>
        </p:pic>
      </p:grpSp>
      <p:grpSp>
        <p:nvGrpSpPr>
          <p:cNvPr id="11" name="Group 86"/>
          <p:cNvGrpSpPr/>
          <p:nvPr/>
        </p:nvGrpSpPr>
        <p:grpSpPr>
          <a:xfrm>
            <a:off x="5105543" y="1415604"/>
            <a:ext cx="932945" cy="813816"/>
            <a:chOff x="2415711" y="1956133"/>
            <a:chExt cx="1151784" cy="1356360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7768" y="1956133"/>
              <a:ext cx="407670" cy="135636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0">
              <a:off x="2818482" y="2058421"/>
              <a:ext cx="346242" cy="1151784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 flipH="1">
              <a:off x="2818482" y="2058421"/>
              <a:ext cx="346242" cy="1151784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00000" flipV="1">
              <a:off x="2818482" y="2058421"/>
              <a:ext cx="346242" cy="1151784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0" flipH="1" flipV="1">
              <a:off x="2818482" y="2058421"/>
              <a:ext cx="346242" cy="1151784"/>
            </a:xfrm>
            <a:prstGeom prst="rect">
              <a:avLst/>
            </a:prstGeom>
          </p:spPr>
        </p:pic>
      </p:grpSp>
      <p:grpSp>
        <p:nvGrpSpPr>
          <p:cNvPr id="12" name="Group 92"/>
          <p:cNvGrpSpPr/>
          <p:nvPr/>
        </p:nvGrpSpPr>
        <p:grpSpPr>
          <a:xfrm>
            <a:off x="7922691" y="2013361"/>
            <a:ext cx="1053228" cy="634366"/>
            <a:chOff x="79841" y="6861587"/>
            <a:chExt cx="1053228" cy="634365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84" y="6861587"/>
              <a:ext cx="565785" cy="634365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79841" y="6959048"/>
              <a:ext cx="631703" cy="2821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Lentiviral vector</a:t>
              </a:r>
            </a:p>
          </p:txBody>
        </p:sp>
      </p:grpSp>
      <p:grpSp>
        <p:nvGrpSpPr>
          <p:cNvPr id="13" name="Group 95"/>
          <p:cNvGrpSpPr/>
          <p:nvPr/>
        </p:nvGrpSpPr>
        <p:grpSpPr>
          <a:xfrm>
            <a:off x="4252476" y="1144665"/>
            <a:ext cx="2236543" cy="4937171"/>
            <a:chOff x="5592117" y="1354664"/>
            <a:chExt cx="2236543" cy="4937170"/>
          </a:xfrm>
        </p:grpSpPr>
        <p:sp>
          <p:nvSpPr>
            <p:cNvPr id="97" name="TextBox 96"/>
            <p:cNvSpPr txBox="1"/>
            <p:nvPr/>
          </p:nvSpPr>
          <p:spPr>
            <a:xfrm>
              <a:off x="6490802" y="1354664"/>
              <a:ext cx="863115" cy="214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 cell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014063" y="4112572"/>
              <a:ext cx="335827" cy="1609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CD19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592117" y="3115557"/>
              <a:ext cx="451210" cy="3218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Native TCR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496484" y="6077297"/>
              <a:ext cx="851750" cy="2145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Tumor cell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004231" y="3604507"/>
              <a:ext cx="824429" cy="3218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" name="Group 101"/>
          <p:cNvGrpSpPr/>
          <p:nvPr/>
        </p:nvGrpSpPr>
        <p:grpSpPr>
          <a:xfrm>
            <a:off x="4908659" y="1632497"/>
            <a:ext cx="1338828" cy="3580286"/>
            <a:chOff x="6248300" y="1842496"/>
            <a:chExt cx="1338828" cy="3580286"/>
          </a:xfrm>
        </p:grpSpPr>
        <p:sp>
          <p:nvSpPr>
            <p:cNvPr id="103" name="TextBox 102"/>
            <p:cNvSpPr txBox="1"/>
            <p:nvPr/>
          </p:nvSpPr>
          <p:spPr>
            <a:xfrm>
              <a:off x="6398180" y="1842496"/>
              <a:ext cx="10390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CTL019 cell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248300" y="5145783"/>
              <a:ext cx="13388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Dead tumor cell</a:t>
              </a: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5663971" y="3275698"/>
            <a:ext cx="1008609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Anti-CD19 </a:t>
            </a:r>
          </a:p>
          <a:p>
            <a:pPr marL="0" marR="0" lvl="0" indent="0" algn="ctr" defTabSz="9144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 construct</a:t>
            </a:r>
          </a:p>
        </p:txBody>
      </p:sp>
      <p:grpSp>
        <p:nvGrpSpPr>
          <p:cNvPr id="15" name="Group 109"/>
          <p:cNvGrpSpPr/>
          <p:nvPr/>
        </p:nvGrpSpPr>
        <p:grpSpPr>
          <a:xfrm>
            <a:off x="1" y="2971804"/>
            <a:ext cx="3962400" cy="1015663"/>
            <a:chOff x="0" y="2971800"/>
            <a:chExt cx="3962400" cy="1015662"/>
          </a:xfrm>
        </p:grpSpPr>
        <p:sp>
          <p:nvSpPr>
            <p:cNvPr id="106" name="TextBox 105"/>
            <p:cNvSpPr txBox="1"/>
            <p:nvPr/>
          </p:nvSpPr>
          <p:spPr>
            <a:xfrm>
              <a:off x="0" y="2971800"/>
              <a:ext cx="3025187" cy="1015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891" marR="0" lvl="0" indent="-342891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Cytotoxicity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342891" marR="0" lvl="0" indent="-342891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Cytokine production</a:t>
              </a:r>
            </a:p>
            <a:p>
              <a:pPr marL="342891" marR="0" lvl="0" indent="-342891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Long-term memory</a:t>
              </a: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flipH="1">
              <a:off x="2971800" y="3505200"/>
              <a:ext cx="990600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44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C -0.06493 -0.00139 -0.325 -0.00556 -0.3908 -0.00625 " pathEditMode="relative" rAng="0" ptsTypes="ff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57159E-6 L 3.05556E-6 0.0830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8.33333E-7 0.0868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1.11022E-16 0.087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CAR T cell therapy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381999" cy="5891446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38400" y="6550223"/>
            <a:ext cx="2057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/>
              <a:t>Courtesy of D. Porter</a:t>
            </a:r>
          </a:p>
        </p:txBody>
      </p:sp>
    </p:spTree>
    <p:extLst>
      <p:ext uri="{BB962C8B-B14F-4D97-AF65-F5344CB8AC3E}">
        <p14:creationId xmlns:p14="http://schemas.microsoft.com/office/powerpoint/2010/main" val="193157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Antibodies and antibody-drug conjugates</a:t>
            </a:r>
          </a:p>
          <a:p>
            <a:r>
              <a:rPr lang="en-US" dirty="0"/>
              <a:t>CAR T cells</a:t>
            </a:r>
          </a:p>
          <a:p>
            <a:r>
              <a:rPr lang="en-US" dirty="0" err="1"/>
              <a:t>BiTEs</a:t>
            </a:r>
            <a:r>
              <a:rPr lang="en-US" dirty="0"/>
              <a:t> and other bispecific antibodies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97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CD19-targeted CAR T cells for B cell malignancies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Responses seen in heavily-pretreated CLL, ALL, and B-cell NHL</a:t>
            </a:r>
          </a:p>
          <a:p>
            <a:pPr lvl="1"/>
            <a:r>
              <a:rPr lang="en-US" dirty="0"/>
              <a:t>Responses in 40-50% in CLL and NHL</a:t>
            </a:r>
          </a:p>
          <a:p>
            <a:pPr lvl="1"/>
            <a:r>
              <a:rPr lang="en-US" dirty="0"/>
              <a:t>80% in ALL</a:t>
            </a:r>
          </a:p>
          <a:p>
            <a:pPr lvl="2"/>
            <a:r>
              <a:rPr lang="en-US" dirty="0"/>
              <a:t>FDA approved 2017</a:t>
            </a:r>
          </a:p>
          <a:p>
            <a:pPr lvl="1"/>
            <a:r>
              <a:rPr lang="en-US" dirty="0"/>
              <a:t>some durable CRs &gt; 7 years</a:t>
            </a:r>
          </a:p>
          <a:p>
            <a:pPr lvl="1"/>
            <a:endParaRPr lang="en-US" dirty="0"/>
          </a:p>
          <a:p>
            <a:r>
              <a:rPr lang="en-US" dirty="0"/>
              <a:t>Toxicities:</a:t>
            </a:r>
          </a:p>
          <a:p>
            <a:pPr lvl="1"/>
            <a:r>
              <a:rPr lang="en-US" dirty="0"/>
              <a:t>Tumor lysis syndrome</a:t>
            </a:r>
          </a:p>
          <a:p>
            <a:pPr lvl="1"/>
            <a:r>
              <a:rPr lang="en-US" dirty="0"/>
              <a:t>B cell </a:t>
            </a:r>
            <a:r>
              <a:rPr lang="en-US" dirty="0" err="1"/>
              <a:t>aplasia</a:t>
            </a:r>
            <a:r>
              <a:rPr lang="en-US" dirty="0"/>
              <a:t> / </a:t>
            </a:r>
            <a:r>
              <a:rPr lang="en-US" dirty="0" err="1"/>
              <a:t>hypogammaglobulinemia</a:t>
            </a:r>
            <a:endParaRPr lang="en-US" dirty="0"/>
          </a:p>
          <a:p>
            <a:pPr lvl="1"/>
            <a:r>
              <a:rPr lang="en-US" dirty="0"/>
              <a:t>Cytokine release syndrome (CRS)</a:t>
            </a:r>
          </a:p>
          <a:p>
            <a:pPr lvl="2"/>
            <a:r>
              <a:rPr lang="en-US" dirty="0"/>
              <a:t>very high IL6, also IFN-gamma, TNF</a:t>
            </a:r>
          </a:p>
          <a:p>
            <a:pPr lvl="2"/>
            <a:r>
              <a:rPr lang="en-US" u="sng" dirty="0" err="1"/>
              <a:t>tocilizumab</a:t>
            </a:r>
            <a:r>
              <a:rPr lang="en-US" dirty="0"/>
              <a:t> (anti-IL6 receptor </a:t>
            </a:r>
            <a:r>
              <a:rPr lang="en-US" dirty="0" err="1"/>
              <a:t>mAb</a:t>
            </a:r>
            <a:r>
              <a:rPr lang="en-US" dirty="0"/>
              <a:t>) can abrogate CRS</a:t>
            </a:r>
          </a:p>
          <a:p>
            <a:pPr lvl="1"/>
            <a:r>
              <a:rPr lang="en-US" dirty="0"/>
              <a:t>Neurotoxicity/encephalopathy</a:t>
            </a:r>
          </a:p>
          <a:p>
            <a:pPr lvl="2"/>
            <a:r>
              <a:rPr lang="en-US" dirty="0"/>
              <a:t>Headache, delirium, </a:t>
            </a:r>
            <a:r>
              <a:rPr lang="en-US" dirty="0" err="1"/>
              <a:t>obtundation</a:t>
            </a:r>
            <a:r>
              <a:rPr lang="en-US" dirty="0"/>
              <a:t>, seizure, aphasia</a:t>
            </a:r>
          </a:p>
          <a:p>
            <a:pPr lvl="2"/>
            <a:r>
              <a:rPr lang="en-US" dirty="0"/>
              <a:t>Rare cerebral edema</a:t>
            </a:r>
          </a:p>
          <a:p>
            <a:pPr lvl="2"/>
            <a:endParaRPr lang="en-US" dirty="0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6200" y="6550223"/>
            <a:ext cx="89154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Davila et al, Science Trans Med 2014;  Porter et al,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Trans Med 2015; Maude et al, NEJM 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46" y="1275627"/>
            <a:ext cx="2882735" cy="191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NCI BCMA-specific CAR in </a:t>
            </a:r>
            <a:r>
              <a:rPr lang="en-US" dirty="0" err="1"/>
              <a:t>rel</a:t>
            </a:r>
            <a:r>
              <a:rPr lang="en-US" dirty="0"/>
              <a:t>/ref MM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454026"/>
            <a:ext cx="73152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ＭＳ Ｐゴシック"/>
              </a:rPr>
              <a:t>Ali et al, ASH 2015, LBA #1; Blood 2016.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1154" y="1795183"/>
            <a:ext cx="7758112" cy="1385887"/>
            <a:chOff x="825500" y="3471146"/>
            <a:chExt cx="7758112" cy="1385887"/>
          </a:xfrm>
        </p:grpSpPr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4343400" y="3620372"/>
              <a:ext cx="2030412" cy="1087437"/>
            </a:xfrm>
            <a:prstGeom prst="rect">
              <a:avLst/>
            </a:prstGeom>
            <a:solidFill>
              <a:srgbClr val="5AAACE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CAR-BCMA T cells*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Single infusion</a:t>
              </a: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825500" y="3620372"/>
              <a:ext cx="3076575" cy="108743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Cyclophosphamide 300 mg/m</a:t>
              </a:r>
              <a:r>
                <a:rPr kumimoji="0" lang="en-US" sz="16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Fludarabine 30 mg/m</a:t>
              </a:r>
              <a:r>
                <a:rPr kumimoji="0" lang="en-US" sz="16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QD for 3 days</a:t>
              </a:r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>
              <a:off x="3940027" y="4163281"/>
              <a:ext cx="36035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6553200" y="3471146"/>
              <a:ext cx="2030412" cy="1385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*Dose escalation of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CAR+ T cells/kg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0.3 x 10</a:t>
              </a:r>
              <a:r>
                <a:rPr kumimoji="0" lang="en-US" alt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6</a:t>
              </a: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1.0 x 10</a:t>
              </a:r>
              <a:r>
                <a:rPr kumimoji="0" lang="en-US" alt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6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3.0 x 10</a:t>
              </a:r>
              <a:r>
                <a:rPr kumimoji="0" lang="en-US" alt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6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9.0 x 10</a:t>
              </a:r>
              <a:r>
                <a:rPr kumimoji="0" lang="en-US" alt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6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8988" y="3528288"/>
            <a:ext cx="5101197" cy="2231987"/>
          </a:xfrm>
        </p:spPr>
        <p:txBody>
          <a:bodyPr>
            <a:normAutofit/>
          </a:bodyPr>
          <a:lstStyle/>
          <a:p>
            <a:r>
              <a:rPr lang="en-US" dirty="0"/>
              <a:t>Responses in 4/12 pts.</a:t>
            </a:r>
          </a:p>
          <a:p>
            <a:pPr lvl="1"/>
            <a:r>
              <a:rPr lang="en-US" dirty="0"/>
              <a:t>PR (2wks),  VGPR (8wks), </a:t>
            </a:r>
            <a:r>
              <a:rPr lang="en-US" dirty="0" err="1"/>
              <a:t>sCR</a:t>
            </a:r>
            <a:r>
              <a:rPr lang="en-US" dirty="0"/>
              <a:t> (17wks), VGPR (26+ </a:t>
            </a:r>
            <a:r>
              <a:rPr lang="en-US" dirty="0" err="1"/>
              <a:t>wks</a:t>
            </a:r>
            <a:r>
              <a:rPr lang="en-US" dirty="0"/>
              <a:t>)</a:t>
            </a:r>
          </a:p>
          <a:p>
            <a:r>
              <a:rPr lang="en-US" dirty="0"/>
              <a:t>Associated with CART expansion</a:t>
            </a:r>
          </a:p>
          <a:p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18" t="23428" r="2333" b="29812"/>
          <a:stretch/>
        </p:blipFill>
        <p:spPr bwMode="auto">
          <a:xfrm>
            <a:off x="5019805" y="3483855"/>
            <a:ext cx="4040219" cy="327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32" t="60871" r="17113" b="29644"/>
          <a:stretch/>
        </p:blipFill>
        <p:spPr bwMode="auto">
          <a:xfrm>
            <a:off x="914400" y="762000"/>
            <a:ext cx="7252096" cy="80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841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BCMA-specific CAR T cells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200" y="1719932"/>
            <a:ext cx="4349576" cy="3238653"/>
            <a:chOff x="208776" y="1496136"/>
            <a:chExt cx="4349576" cy="323865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2782C6F-A8A2-4B64-9AEB-618BD7A23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6" y="1496136"/>
              <a:ext cx="4349576" cy="283828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019870" y="4273124"/>
              <a:ext cx="2448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13/16 (81%) ORR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080" y="1479649"/>
            <a:ext cx="3966043" cy="48921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38311" y="1002811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NCI trial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1767" y="882669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Penn trial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855" y="6576121"/>
            <a:ext cx="641465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</a:rPr>
              <a:t>Bruno et al, J </a:t>
            </a:r>
            <a:r>
              <a:rPr lang="en-US" sz="1200" b="1" dirty="0" err="1">
                <a:solidFill>
                  <a:srgbClr val="800000"/>
                </a:solidFill>
              </a:rPr>
              <a:t>Clin</a:t>
            </a:r>
            <a:r>
              <a:rPr lang="en-US" sz="1200" b="1" dirty="0">
                <a:solidFill>
                  <a:srgbClr val="800000"/>
                </a:solidFill>
              </a:rPr>
              <a:t> </a:t>
            </a:r>
            <a:r>
              <a:rPr lang="en-US" sz="1200" b="1" dirty="0" err="1">
                <a:solidFill>
                  <a:srgbClr val="800000"/>
                </a:solidFill>
              </a:rPr>
              <a:t>Oncol</a:t>
            </a:r>
            <a:r>
              <a:rPr lang="en-US" sz="1200" b="1" dirty="0">
                <a:solidFill>
                  <a:srgbClr val="800000"/>
                </a:solidFill>
              </a:rPr>
              <a:t> 2018; Cohen et al, J </a:t>
            </a:r>
            <a:r>
              <a:rPr lang="en-US" sz="1200" b="1" dirty="0" err="1">
                <a:solidFill>
                  <a:srgbClr val="800000"/>
                </a:solidFill>
              </a:rPr>
              <a:t>Clin</a:t>
            </a:r>
            <a:r>
              <a:rPr lang="en-US" sz="1200" b="1" dirty="0">
                <a:solidFill>
                  <a:srgbClr val="800000"/>
                </a:solidFill>
              </a:rPr>
              <a:t> Invest 2019</a:t>
            </a:r>
            <a:endParaRPr lang="en-US" sz="1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BCMA-specific CAR T cells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3277" y="720832"/>
            <a:ext cx="5295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Bluebird bb2121 trial:  ORR 85% (45% CR)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855" y="6576121"/>
            <a:ext cx="641465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</a:rPr>
              <a:t>Raje et al, NEJM 2019</a:t>
            </a:r>
            <a:endParaRPr lang="en-US" sz="1200" dirty="0">
              <a:solidFill>
                <a:srgbClr val="8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15" y="1085910"/>
            <a:ext cx="8195747" cy="534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18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BCMA-specific CAR T cells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0256" y="685800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Legend Biotech trial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855" y="6576121"/>
            <a:ext cx="641465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800000"/>
                </a:solidFill>
              </a:rPr>
              <a:t>Raje et al, NEJM 2019</a:t>
            </a:r>
            <a:endParaRPr lang="en-US" sz="1200" dirty="0">
              <a:solidFill>
                <a:srgbClr val="8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204" y="1077540"/>
            <a:ext cx="5154438" cy="52982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1417" y="3305280"/>
            <a:ext cx="1514641" cy="651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ORR 88%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 68%</a:t>
            </a:r>
          </a:p>
        </p:txBody>
      </p:sp>
    </p:spTree>
    <p:extLst>
      <p:ext uri="{BB962C8B-B14F-4D97-AF65-F5344CB8AC3E}">
        <p14:creationId xmlns:p14="http://schemas.microsoft.com/office/powerpoint/2010/main" val="208777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Cytokine release syndrome (CRS)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CAR T cells get activated, release factors in bloodstream called cytokines, can mimic severe infection</a:t>
            </a:r>
          </a:p>
          <a:p>
            <a:r>
              <a:rPr lang="en-US" dirty="0"/>
              <a:t>Usually within first 1-2 weeks after CART infusion</a:t>
            </a:r>
          </a:p>
          <a:p>
            <a:r>
              <a:rPr lang="en-US" dirty="0"/>
              <a:t>High fevers, chills, malaise, headache, muscle aches, fatigue, appetite loss</a:t>
            </a:r>
          </a:p>
          <a:p>
            <a:pPr lvl="1"/>
            <a:r>
              <a:rPr lang="en-US" dirty="0"/>
              <a:t>Treatment is supportive:  </a:t>
            </a:r>
            <a:r>
              <a:rPr lang="en-US" dirty="0" err="1"/>
              <a:t>tylenol</a:t>
            </a:r>
            <a:r>
              <a:rPr lang="en-US" dirty="0"/>
              <a:t>, fluids, rest, close monitoring</a:t>
            </a:r>
          </a:p>
          <a:p>
            <a:pPr lvl="1"/>
            <a:endParaRPr lang="en-US" dirty="0"/>
          </a:p>
          <a:p>
            <a:r>
              <a:rPr lang="en-US" dirty="0"/>
              <a:t>Can become severe:   hypotension, low oxygen, organ damage (kidney, liver), low blood counts</a:t>
            </a:r>
          </a:p>
          <a:p>
            <a:r>
              <a:rPr lang="en-US" dirty="0"/>
              <a:t>Neurologic toxicity:  confusion, delirium, lethargy, seizures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Can treat with steroids/immune suppressing meds but risk killing CAR T cells, so…</a:t>
            </a:r>
          </a:p>
        </p:txBody>
      </p:sp>
    </p:spTree>
    <p:extLst>
      <p:ext uri="{BB962C8B-B14F-4D97-AF65-F5344CB8AC3E}">
        <p14:creationId xmlns:p14="http://schemas.microsoft.com/office/powerpoint/2010/main" val="3843494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Tocilizumab</a:t>
            </a:r>
            <a:r>
              <a:rPr lang="en-US" dirty="0"/>
              <a:t> (anti-IL6 receptor antibody)</a:t>
            </a:r>
          </a:p>
        </p:txBody>
      </p:sp>
      <p:pic>
        <p:nvPicPr>
          <p:cNvPr id="2050" name="Picture 2" descr="Fig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3283" y="1447800"/>
            <a:ext cx="5110717" cy="39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914400"/>
            <a:ext cx="3962400" cy="5334000"/>
          </a:xfrm>
        </p:spPr>
        <p:txBody>
          <a:bodyPr/>
          <a:lstStyle/>
          <a:p>
            <a:r>
              <a:rPr lang="en-US" dirty="0"/>
              <a:t>“Antidote” for severe CRS</a:t>
            </a:r>
          </a:p>
          <a:p>
            <a:r>
              <a:rPr lang="en-US" dirty="0"/>
              <a:t>Blocks IL-6 involved in fevers, hemodynamic instability</a:t>
            </a:r>
          </a:p>
          <a:p>
            <a:r>
              <a:rPr lang="en-US" dirty="0"/>
              <a:t>Rapid improvement</a:t>
            </a:r>
          </a:p>
          <a:p>
            <a:r>
              <a:rPr lang="en-US" dirty="0"/>
              <a:t>Does not appear to harm CAR T cells or impact efficacy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Ongoing study of early/preventive </a:t>
            </a:r>
            <a:r>
              <a:rPr lang="en-US" dirty="0" err="1"/>
              <a:t>tocilizumab</a:t>
            </a:r>
            <a:r>
              <a:rPr lang="en-US" dirty="0"/>
              <a:t> in CART19 for pediatric ALL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468100"/>
            <a:ext cx="55626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cs typeface="ＭＳ Ｐゴシック"/>
              </a:rPr>
              <a:t>Lee et al, Blood 2016</a:t>
            </a:r>
          </a:p>
        </p:txBody>
      </p:sp>
    </p:spTree>
    <p:extLst>
      <p:ext uri="{BB962C8B-B14F-4D97-AF65-F5344CB8AC3E}">
        <p14:creationId xmlns:p14="http://schemas.microsoft.com/office/powerpoint/2010/main" val="1496308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BCMA CAR T cell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Toxicities:</a:t>
            </a:r>
          </a:p>
          <a:p>
            <a:pPr lvl="1"/>
            <a:r>
              <a:rPr lang="en-US" dirty="0"/>
              <a:t>Cytokine release syndrome</a:t>
            </a:r>
          </a:p>
          <a:p>
            <a:pPr lvl="1"/>
            <a:r>
              <a:rPr lang="en-US" dirty="0"/>
              <a:t>Neurotoxicity/encephalopathy</a:t>
            </a:r>
          </a:p>
          <a:p>
            <a:pPr lvl="2"/>
            <a:r>
              <a:rPr lang="en-US" dirty="0"/>
              <a:t>Maybe abrogate with earlier use of </a:t>
            </a:r>
            <a:r>
              <a:rPr lang="en-US" dirty="0" err="1"/>
              <a:t>tocilizumab</a:t>
            </a:r>
            <a:r>
              <a:rPr lang="en-US" dirty="0"/>
              <a:t>? Suicide genes?</a:t>
            </a:r>
          </a:p>
          <a:p>
            <a:pPr lvl="2"/>
            <a:endParaRPr lang="en-US" dirty="0"/>
          </a:p>
          <a:p>
            <a:r>
              <a:rPr lang="en-US" dirty="0"/>
              <a:t>Resistance:</a:t>
            </a:r>
          </a:p>
          <a:p>
            <a:pPr lvl="1"/>
            <a:r>
              <a:rPr lang="en-US" dirty="0"/>
              <a:t>BCMA-negative/low relapses</a:t>
            </a:r>
          </a:p>
          <a:p>
            <a:pPr lvl="1"/>
            <a:endParaRPr lang="en-US" dirty="0"/>
          </a:p>
          <a:p>
            <a:r>
              <a:rPr lang="en-US" dirty="0"/>
              <a:t>Logistics</a:t>
            </a:r>
          </a:p>
          <a:p>
            <a:pPr lvl="1"/>
            <a:r>
              <a:rPr lang="en-US" dirty="0"/>
              <a:t>Limited access</a:t>
            </a:r>
          </a:p>
          <a:p>
            <a:pPr lvl="1"/>
            <a:r>
              <a:rPr lang="en-US" dirty="0"/>
              <a:t>Delays for manufacturing</a:t>
            </a:r>
          </a:p>
          <a:p>
            <a:pPr lvl="1"/>
            <a:r>
              <a:rPr lang="en-US" dirty="0"/>
              <a:t>Cost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767944" y="3475748"/>
          <a:ext cx="3709851" cy="283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Prism 6" r:id="rId3" imgW="4052247" imgH="3095164" progId="Prism6.Document">
                  <p:embed/>
                </p:oleObj>
              </mc:Choice>
              <mc:Fallback>
                <p:oleObj name="Prism 6" r:id="rId3" imgW="4052247" imgH="3095164" progId="Prism6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7944" y="3475748"/>
                        <a:ext cx="3709851" cy="283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769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 T cells for MM– 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u="sng" dirty="0"/>
              <a:t>BCMA CAR T cells</a:t>
            </a:r>
          </a:p>
          <a:p>
            <a:r>
              <a:rPr lang="en-US" dirty="0"/>
              <a:t>Bluebird/Celgene – phase 2, 3</a:t>
            </a:r>
          </a:p>
          <a:p>
            <a:r>
              <a:rPr lang="en-US" dirty="0"/>
              <a:t>Legend/Janssen – phase 2</a:t>
            </a:r>
          </a:p>
          <a:p>
            <a:r>
              <a:rPr lang="en-US" dirty="0"/>
              <a:t>MSKCC/Seattle/Juno/Celgene – phase 1</a:t>
            </a:r>
          </a:p>
          <a:p>
            <a:r>
              <a:rPr lang="en-US" dirty="0" err="1"/>
              <a:t>Poseida</a:t>
            </a:r>
            <a:r>
              <a:rPr lang="en-US" dirty="0"/>
              <a:t> – phase 1/2</a:t>
            </a:r>
          </a:p>
          <a:p>
            <a:r>
              <a:rPr lang="en-US" dirty="0"/>
              <a:t>Multiple Chinese companies – phase 1/2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CART-BCMA + CART-19 combo (Penn)</a:t>
            </a:r>
          </a:p>
          <a:p>
            <a:r>
              <a:rPr lang="en-US" dirty="0"/>
              <a:t>Earlier treatment</a:t>
            </a:r>
          </a:p>
          <a:p>
            <a:pPr lvl="1"/>
            <a:r>
              <a:rPr lang="en-US" dirty="0"/>
              <a:t>1-3 priors</a:t>
            </a:r>
          </a:p>
          <a:p>
            <a:pPr lvl="1"/>
            <a:r>
              <a:rPr lang="en-US" dirty="0"/>
              <a:t>Consolidation in high-risk</a:t>
            </a:r>
          </a:p>
          <a:p>
            <a:r>
              <a:rPr lang="en-US" dirty="0"/>
              <a:t>Allogeneic/off-the-shelf CAR T cells</a:t>
            </a:r>
          </a:p>
          <a:p>
            <a:endParaRPr lang="en-US" dirty="0"/>
          </a:p>
          <a:p>
            <a:r>
              <a:rPr lang="en-US" dirty="0"/>
              <a:t>Other cellular therapy targets</a:t>
            </a:r>
          </a:p>
          <a:p>
            <a:pPr lvl="1"/>
            <a:r>
              <a:rPr lang="en-US" dirty="0"/>
              <a:t>CD38</a:t>
            </a:r>
          </a:p>
          <a:p>
            <a:pPr lvl="1"/>
            <a:r>
              <a:rPr lang="en-US" dirty="0"/>
              <a:t>CD138</a:t>
            </a:r>
          </a:p>
          <a:p>
            <a:pPr lvl="1"/>
            <a:r>
              <a:rPr lang="en-US" dirty="0"/>
              <a:t>NY-ESO1 (transgenic TCR)</a:t>
            </a:r>
          </a:p>
        </p:txBody>
      </p:sp>
    </p:spTree>
    <p:extLst>
      <p:ext uri="{BB962C8B-B14F-4D97-AF65-F5344CB8AC3E}">
        <p14:creationId xmlns:p14="http://schemas.microsoft.com/office/powerpoint/2010/main" val="3927082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BiTE</a:t>
            </a:r>
            <a:r>
              <a:rPr lang="en-US" dirty="0"/>
              <a:t> (bispecific T cell engager)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5" y="953037"/>
            <a:ext cx="7843233" cy="5361584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454026"/>
            <a:ext cx="73152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 err="1">
                <a:cs typeface="ＭＳ Ｐゴシック"/>
              </a:rPr>
              <a:t>Baeuerle</a:t>
            </a:r>
            <a:r>
              <a:rPr lang="en-US" sz="1400" b="1" dirty="0">
                <a:cs typeface="ＭＳ Ｐゴシック"/>
              </a:rPr>
              <a:t>, Cancer Res 2009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7943" y="5695406"/>
            <a:ext cx="3441968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Blinatumumab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FDA-approved</a:t>
            </a:r>
          </a:p>
        </p:txBody>
      </p:sp>
    </p:spTree>
    <p:extLst>
      <p:ext uri="{BB962C8B-B14F-4D97-AF65-F5344CB8AC3E}">
        <p14:creationId xmlns:p14="http://schemas.microsoft.com/office/powerpoint/2010/main" val="62538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8" y="85232"/>
            <a:ext cx="8229600" cy="71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Therapeutic landscape of myeloma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852059"/>
            <a:ext cx="1631121" cy="2132295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1400" u="sng" dirty="0">
                <a:solidFill>
                  <a:srgbClr val="000000"/>
                </a:solidFill>
              </a:rPr>
              <a:t>Proteasome inhibitors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Bortezomib</a:t>
            </a:r>
            <a:r>
              <a:rPr lang="en-US" sz="1400" dirty="0">
                <a:solidFill>
                  <a:srgbClr val="000000"/>
                </a:solidFill>
              </a:rPr>
              <a:t> (</a:t>
            </a:r>
            <a:r>
              <a:rPr lang="en-US" sz="1400" dirty="0" err="1">
                <a:solidFill>
                  <a:srgbClr val="000000"/>
                </a:solidFill>
              </a:rPr>
              <a:t>Velcade</a:t>
            </a:r>
            <a:r>
              <a:rPr lang="en-US" sz="1400" dirty="0">
                <a:solidFill>
                  <a:srgbClr val="000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>
                <a:solidFill>
                  <a:srgbClr val="000000"/>
                </a:solidFill>
              </a:rPr>
              <a:t>Carfilzomib</a:t>
            </a:r>
            <a:r>
              <a:rPr lang="en-US" sz="1400" dirty="0">
                <a:solidFill>
                  <a:srgbClr val="000000"/>
                </a:solidFill>
              </a:rPr>
              <a:t> (</a:t>
            </a:r>
            <a:r>
              <a:rPr lang="en-US" sz="1400" dirty="0" err="1">
                <a:solidFill>
                  <a:srgbClr val="000000"/>
                </a:solidFill>
              </a:rPr>
              <a:t>Kyprolis</a:t>
            </a:r>
            <a:r>
              <a:rPr lang="en-US" sz="1400" dirty="0">
                <a:solidFill>
                  <a:srgbClr val="000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Ixazomib (</a:t>
            </a:r>
            <a:r>
              <a:rPr lang="en-US" sz="1400" dirty="0" err="1">
                <a:solidFill>
                  <a:srgbClr val="FF0000"/>
                </a:solidFill>
              </a:rPr>
              <a:t>Ninlaro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859723" y="856615"/>
            <a:ext cx="1778745" cy="213229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u="sng" dirty="0" err="1">
                <a:solidFill>
                  <a:srgbClr val="000000"/>
                </a:solidFill>
                <a:latin typeface="Arial"/>
              </a:rPr>
              <a:t>IMiDs</a:t>
            </a:r>
            <a:endParaRPr lang="en-US" sz="1400" b="1" u="sng" dirty="0">
              <a:solidFill>
                <a:srgbClr val="000000"/>
              </a:solid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Thalidomide (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Thalomid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Lenalidomide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Revlimid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Pomalidomide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Pomalyst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)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638465" y="856614"/>
            <a:ext cx="1770036" cy="2127739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u="sng" dirty="0">
                <a:solidFill>
                  <a:srgbClr val="000000"/>
                </a:solidFill>
                <a:latin typeface="Arial"/>
              </a:rPr>
              <a:t>Corticosteroids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Dexametha-sone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Prednisone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5408504" y="856611"/>
            <a:ext cx="1631121" cy="212774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u="sng" dirty="0">
                <a:solidFill>
                  <a:srgbClr val="000000"/>
                </a:solidFill>
                <a:latin typeface="Arial"/>
              </a:rPr>
              <a:t>“Classic” Chemo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Melphalan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  <a:p>
            <a:pPr marL="457189" lvl="1" indent="0">
              <a:buNone/>
            </a:pP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autoSCT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Cyclophos-phamide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Doxorubicin</a:t>
            </a:r>
          </a:p>
        </p:txBody>
      </p:sp>
      <p:pic>
        <p:nvPicPr>
          <p:cNvPr id="1026" name="Picture 2" descr="C:\Documents and Settings\cohenada\Local Settings\Temporary Internet Files\Content.IE5\49H87LAS\MP90040060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548" y="5364478"/>
            <a:ext cx="966979" cy="87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"/>
          <p:cNvSpPr>
            <a:spLocks noGrp="1"/>
          </p:cNvSpPr>
          <p:nvPr>
            <p:ph sz="half" idx="1"/>
          </p:nvPr>
        </p:nvSpPr>
        <p:spPr>
          <a:xfrm>
            <a:off x="7068448" y="856613"/>
            <a:ext cx="1782539" cy="136704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1400" u="sng" dirty="0">
                <a:solidFill>
                  <a:srgbClr val="000000"/>
                </a:solidFill>
              </a:rPr>
              <a:t>Antibodies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>
                <a:solidFill>
                  <a:srgbClr val="FF0000"/>
                </a:solidFill>
              </a:rPr>
              <a:t>Daratumumab</a:t>
            </a:r>
            <a:r>
              <a:rPr lang="en-US" sz="1400" dirty="0">
                <a:solidFill>
                  <a:srgbClr val="FF0000"/>
                </a:solidFill>
              </a:rPr>
              <a:t> (</a:t>
            </a:r>
            <a:r>
              <a:rPr lang="en-US" sz="1400" dirty="0" err="1">
                <a:solidFill>
                  <a:srgbClr val="FF0000"/>
                </a:solidFill>
              </a:rPr>
              <a:t>Darzalex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>
                <a:solidFill>
                  <a:srgbClr val="FF0000"/>
                </a:solidFill>
              </a:rPr>
              <a:t>Elotuzumab</a:t>
            </a:r>
            <a:r>
              <a:rPr lang="en-US" sz="1400" dirty="0">
                <a:solidFill>
                  <a:srgbClr val="FF0000"/>
                </a:solidFill>
              </a:rPr>
              <a:t> (</a:t>
            </a:r>
            <a:r>
              <a:rPr lang="en-US" sz="1400" dirty="0" err="1">
                <a:solidFill>
                  <a:srgbClr val="FF0000"/>
                </a:solidFill>
              </a:rPr>
              <a:t>Empliciti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4" cstate="print"/>
          <a:srcRect b="12473"/>
          <a:stretch/>
        </p:blipFill>
        <p:spPr bwMode="auto">
          <a:xfrm>
            <a:off x="380999" y="3261150"/>
            <a:ext cx="7033847" cy="33821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434132" y="6324600"/>
            <a:ext cx="1709868" cy="5334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723882" algn="l"/>
                <a:tab pos="1447764" algn="l"/>
                <a:tab pos="2171646" algn="l"/>
                <a:tab pos="2895528" algn="l"/>
                <a:tab pos="3619410" algn="l"/>
              </a:tabLst>
            </a:pPr>
            <a:r>
              <a:rPr lang="en-GB" sz="1200" b="1" dirty="0">
                <a:solidFill>
                  <a:srgbClr val="000000"/>
                </a:solidFill>
                <a:latin typeface="Arial"/>
                <a:ea typeface="msgothic" charset="0"/>
                <a:cs typeface="msgothic" charset="0"/>
              </a:rPr>
              <a:t>McCarthy P L , and Hahn T,  </a:t>
            </a:r>
            <a:r>
              <a:rPr lang="en-GB" sz="1200" b="1" dirty="0" err="1">
                <a:solidFill>
                  <a:srgbClr val="000000"/>
                </a:solidFill>
                <a:latin typeface="Arial"/>
                <a:ea typeface="msgothic" charset="0"/>
                <a:cs typeface="msgothic" charset="0"/>
              </a:rPr>
              <a:t>Hematology</a:t>
            </a:r>
            <a:r>
              <a:rPr lang="en-GB" sz="1200" b="1" dirty="0">
                <a:solidFill>
                  <a:srgbClr val="000000"/>
                </a:solidFill>
                <a:latin typeface="Arial"/>
                <a:ea typeface="msgothic" charset="0"/>
                <a:cs typeface="msgothic" charset="0"/>
              </a:rPr>
              <a:t> 2013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7078307" y="2197280"/>
            <a:ext cx="1760892" cy="791629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u="sng" dirty="0">
                <a:solidFill>
                  <a:srgbClr val="000000"/>
                </a:solidFill>
                <a:latin typeface="Arial"/>
              </a:rPr>
              <a:t>HDAC inhibitors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err="1">
                <a:solidFill>
                  <a:srgbClr val="FF0000"/>
                </a:solidFill>
                <a:latin typeface="Arial"/>
              </a:rPr>
              <a:t>Panobinostat</a:t>
            </a:r>
            <a:r>
              <a:rPr lang="en-US" sz="1400" b="1" dirty="0">
                <a:solidFill>
                  <a:srgbClr val="FF0000"/>
                </a:solidFill>
                <a:latin typeface="Arial"/>
              </a:rPr>
              <a:t> (</a:t>
            </a:r>
            <a:r>
              <a:rPr lang="en-US" sz="1400" b="1" dirty="0" err="1">
                <a:solidFill>
                  <a:srgbClr val="FF0000"/>
                </a:solidFill>
                <a:latin typeface="Arial"/>
              </a:rPr>
              <a:t>Farydak</a:t>
            </a:r>
            <a:r>
              <a:rPr lang="en-US" sz="1400" b="1" dirty="0">
                <a:solidFill>
                  <a:srgbClr val="FF0000"/>
                </a:solidFill>
                <a:latin typeface="Arial"/>
              </a:rPr>
              <a:t>)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7276855" y="2996708"/>
            <a:ext cx="1760892" cy="2280355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♦"/>
              <a:defRPr sz="18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u="sng" dirty="0">
                <a:solidFill>
                  <a:srgbClr val="000000"/>
                </a:solidFill>
                <a:latin typeface="Arial"/>
              </a:rPr>
              <a:t>New approaches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 err="1">
                <a:solidFill>
                  <a:srgbClr val="002060"/>
                </a:solidFill>
                <a:latin typeface="Arial"/>
              </a:rPr>
              <a:t>Venetoclax</a:t>
            </a:r>
            <a:endParaRPr lang="en-US" sz="1400" b="1" dirty="0">
              <a:solidFill>
                <a:srgbClr val="002060"/>
              </a:solid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err="1">
                <a:solidFill>
                  <a:srgbClr val="002060"/>
                </a:solidFill>
                <a:latin typeface="Arial"/>
              </a:rPr>
              <a:t>Isatuximab</a:t>
            </a:r>
            <a:endParaRPr lang="en-US" sz="1400" b="1" dirty="0">
              <a:solidFill>
                <a:srgbClr val="002060"/>
              </a:solid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 err="1">
                <a:solidFill>
                  <a:srgbClr val="002060"/>
                </a:solidFill>
                <a:latin typeface="Arial"/>
              </a:rPr>
              <a:t>Selinexor</a:t>
            </a:r>
            <a:endParaRPr lang="en-US" sz="1400" b="1" dirty="0">
              <a:solidFill>
                <a:srgbClr val="002060"/>
              </a:solid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Arial"/>
              </a:rPr>
              <a:t>Antibody-drug conjugates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Arial"/>
              </a:rPr>
              <a:t>Bispecific antibodies</a:t>
            </a:r>
          </a:p>
          <a:p>
            <a:pPr>
              <a:buFont typeface="Arial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Arial"/>
              </a:rPr>
              <a:t>CAR T cells</a:t>
            </a:r>
          </a:p>
        </p:txBody>
      </p:sp>
    </p:spTree>
    <p:extLst>
      <p:ext uri="{BB962C8B-B14F-4D97-AF65-F5344CB8AC3E}">
        <p14:creationId xmlns:p14="http://schemas.microsoft.com/office/powerpoint/2010/main" val="36177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 animBg="1"/>
      <p:bldP spid="11" grpId="0" build="p" animBg="1"/>
      <p:bldP spid="14" grpId="0" animBg="1"/>
      <p:bldP spid="12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61511" cy="665941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8983824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BCMA </a:t>
            </a:r>
            <a:r>
              <a:rPr lang="en-US" dirty="0" err="1"/>
              <a:t>BiTE</a:t>
            </a:r>
            <a:r>
              <a:rPr lang="en-US" dirty="0"/>
              <a:t>:  AMG 420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575688"/>
            <a:ext cx="895927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ＭＳ Ｐゴシック"/>
              </a:rPr>
              <a:t>Topp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ＭＳ Ｐゴシック"/>
              </a:rPr>
              <a:t> et al, ASH 2018, #1010</a:t>
            </a:r>
          </a:p>
        </p:txBody>
      </p:sp>
    </p:spTree>
    <p:extLst>
      <p:ext uri="{BB962C8B-B14F-4D97-AF65-F5344CB8AC3E}">
        <p14:creationId xmlns:p14="http://schemas.microsoft.com/office/powerpoint/2010/main" val="2638958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AMG 420 phase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312" y="685800"/>
            <a:ext cx="8229600" cy="5471160"/>
          </a:xfrm>
        </p:spPr>
        <p:txBody>
          <a:bodyPr/>
          <a:lstStyle/>
          <a:p>
            <a:r>
              <a:rPr lang="en-US" dirty="0"/>
              <a:t>n=42 (median 4 prior therapies)</a:t>
            </a:r>
          </a:p>
          <a:p>
            <a:pPr lvl="1"/>
            <a:r>
              <a:rPr lang="en-US" dirty="0"/>
              <a:t>31% PI/IMID-ref; 21% </a:t>
            </a:r>
            <a:r>
              <a:rPr lang="en-US" dirty="0" err="1"/>
              <a:t>dara</a:t>
            </a:r>
            <a:r>
              <a:rPr lang="en-US" dirty="0"/>
              <a:t>-ref</a:t>
            </a:r>
          </a:p>
          <a:p>
            <a:r>
              <a:rPr lang="en-US" dirty="0"/>
              <a:t>11 responders (median 6 cycles)</a:t>
            </a:r>
          </a:p>
          <a:p>
            <a:pPr lvl="1"/>
            <a:r>
              <a:rPr lang="en-US" dirty="0"/>
              <a:t>7/10 (70%) @ 400 µg/day (4 with MRD-</a:t>
            </a:r>
            <a:r>
              <a:rPr lang="en-US" dirty="0" err="1"/>
              <a:t>neg</a:t>
            </a:r>
            <a:r>
              <a:rPr lang="en-US" dirty="0"/>
              <a:t> </a:t>
            </a:r>
            <a:r>
              <a:rPr lang="en-US" dirty="0" err="1"/>
              <a:t>sCR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145"/>
          <a:stretch/>
        </p:blipFill>
        <p:spPr>
          <a:xfrm>
            <a:off x="76200" y="2076994"/>
            <a:ext cx="8883073" cy="438476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75688"/>
            <a:ext cx="895927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ＭＳ Ｐゴシック"/>
              </a:rPr>
              <a:t>Topp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ＭＳ Ｐゴシック"/>
              </a:rPr>
              <a:t> et al, ASH 2018, #1010</a:t>
            </a:r>
          </a:p>
        </p:txBody>
      </p:sp>
    </p:spTree>
    <p:extLst>
      <p:ext uri="{BB962C8B-B14F-4D97-AF65-F5344CB8AC3E}">
        <p14:creationId xmlns:p14="http://schemas.microsoft.com/office/powerpoint/2010/main" val="1372497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AMG 420: toxicities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dose-limiting toxicities (polyneuropathy gr3, CRS gr3 + polyneuropathy gr3)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709"/>
          <a:stretch/>
        </p:blipFill>
        <p:spPr>
          <a:xfrm>
            <a:off x="57475" y="1828800"/>
            <a:ext cx="9021273" cy="4746888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75688"/>
            <a:ext cx="8959273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ＭＳ Ｐゴシック"/>
              </a:rPr>
              <a:t>Topp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ＭＳ Ｐゴシック"/>
              </a:rPr>
              <a:t> et al, ASH 2018, #1010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4798" y="1911928"/>
            <a:ext cx="173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line infections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327" y="2660073"/>
            <a:ext cx="8457948" cy="3509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3235" y="3042500"/>
            <a:ext cx="7211039" cy="3509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42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Bispecific Antibodies for MM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07131" y="2558194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580">
                  <a:extLst>
                    <a:ext uri="{9D8B030D-6E8A-4147-A177-3AD203B41FA5}">
                      <a16:colId xmlns:a16="http://schemas.microsoft.com/office/drawing/2014/main" val="906595982"/>
                    </a:ext>
                  </a:extLst>
                </a:gridCol>
                <a:gridCol w="3219719">
                  <a:extLst>
                    <a:ext uri="{9D8B030D-6E8A-4147-A177-3AD203B41FA5}">
                      <a16:colId xmlns:a16="http://schemas.microsoft.com/office/drawing/2014/main" val="4174406080"/>
                    </a:ext>
                  </a:extLst>
                </a:gridCol>
                <a:gridCol w="3325301">
                  <a:extLst>
                    <a:ext uri="{9D8B030D-6E8A-4147-A177-3AD203B41FA5}">
                      <a16:colId xmlns:a16="http://schemas.microsoft.com/office/drawing/2014/main" val="3157469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IgG-like</a:t>
                      </a:r>
                      <a:r>
                        <a:rPr lang="en-US" baseline="0" dirty="0"/>
                        <a:t> molecules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Non-IgG</a:t>
                      </a:r>
                      <a:r>
                        <a:rPr lang="en-US" baseline="0" dirty="0"/>
                        <a:t>-like molecules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0636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Fc</a:t>
                      </a:r>
                      <a:r>
                        <a:rPr lang="en-US" baseline="0" dirty="0"/>
                        <a:t> domain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6181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Half-life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234577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680" y="1433966"/>
            <a:ext cx="1598245" cy="889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532" r="7696" b="5439"/>
          <a:stretch/>
        </p:blipFill>
        <p:spPr>
          <a:xfrm>
            <a:off x="3113786" y="775870"/>
            <a:ext cx="1190360" cy="1782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7861" y="3812950"/>
            <a:ext cx="2327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AMG420 (BCMA)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Blinatumumab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(CD19)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0065" y="3683134"/>
            <a:ext cx="27693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AMG701 (BCMA)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PF-06863135 (BCMA)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JNJ-64007957 (BCMA)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EM801 (BCMA)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CC-93269 (BCMA)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REGN5458 (BCMA)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HPN217 (BCMA)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TNB-383B (BCMA)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AFM26 (BCMA)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BFCR4350A (FcRH5)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GBR1342 (CD38)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00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JNJ-64407564 (GPRC5D)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0065" y="4202544"/>
            <a:ext cx="2279862" cy="267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80065" y="5897417"/>
            <a:ext cx="2279862" cy="267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2455" y="1064634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BiTEs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4449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immunotherapy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58900"/>
              </p:ext>
            </p:extLst>
          </p:nvPr>
        </p:nvGraphicFramePr>
        <p:xfrm>
          <a:off x="453312" y="1087402"/>
          <a:ext cx="8229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7369">
                  <a:extLst>
                    <a:ext uri="{9D8B030D-6E8A-4147-A177-3AD203B41FA5}">
                      <a16:colId xmlns:a16="http://schemas.microsoft.com/office/drawing/2014/main" val="3364834556"/>
                    </a:ext>
                  </a:extLst>
                </a:gridCol>
                <a:gridCol w="1674254">
                  <a:extLst>
                    <a:ext uri="{9D8B030D-6E8A-4147-A177-3AD203B41FA5}">
                      <a16:colId xmlns:a16="http://schemas.microsoft.com/office/drawing/2014/main" val="2455926544"/>
                    </a:ext>
                  </a:extLst>
                </a:gridCol>
                <a:gridCol w="1635616">
                  <a:extLst>
                    <a:ext uri="{9D8B030D-6E8A-4147-A177-3AD203B41FA5}">
                      <a16:colId xmlns:a16="http://schemas.microsoft.com/office/drawing/2014/main" val="4235015832"/>
                    </a:ext>
                  </a:extLst>
                </a:gridCol>
                <a:gridCol w="1822361">
                  <a:extLst>
                    <a:ext uri="{9D8B030D-6E8A-4147-A177-3AD203B41FA5}">
                      <a16:colId xmlns:a16="http://schemas.microsoft.com/office/drawing/2014/main" val="2719590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ADCs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BiTEs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4014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Off-the-shelf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Not yet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050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Ease of administration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++++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+ to ++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349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Repeated</a:t>
                      </a:r>
                      <a:r>
                        <a:rPr lang="en-US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dosing required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732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Dependent</a:t>
                      </a:r>
                      <a:r>
                        <a:rPr lang="en-US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on patient T cell</a:t>
                      </a:r>
                      <a:r>
                        <a:rPr lang="en-US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“fitness”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9464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Toxicities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IRR, Toxin-dependent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CRS, neuro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CRS, neuro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4621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Toxicity duration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Ongoing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~14-21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Ongoing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7203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Durable</a:t>
                      </a:r>
                      <a:r>
                        <a:rPr lang="en-US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c</a:t>
                      </a:r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linical activity seen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768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137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199"/>
            <a:ext cx="5331125" cy="5217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Immunotherapy is coming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Daratumumab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moving to front-line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BCMA most promising target 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CAR T cells,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BiTEs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and antibody-drug conjugate with high response rates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FDA approval 2020?</a:t>
            </a:r>
          </a:p>
          <a:p>
            <a:pPr lvl="1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Many questions/challenges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Optimal patient populations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Managing toxicities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Sequencing/Combining with current therapies</a:t>
            </a:r>
          </a:p>
          <a:p>
            <a:pPr lvl="1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203" r="14332"/>
          <a:stretch/>
        </p:blipFill>
        <p:spPr>
          <a:xfrm>
            <a:off x="6219645" y="1125747"/>
            <a:ext cx="2208363" cy="1686644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19178" y="685800"/>
            <a:ext cx="3588588" cy="754812"/>
          </a:xfrm>
          <a:prstGeom prst="wedgeEllipseCallout">
            <a:avLst>
              <a:gd name="adj1" fmla="val 129329"/>
              <a:gd name="adj2" fmla="val 988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n w="19050"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82" y="3999725"/>
            <a:ext cx="3455411" cy="2670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7153" y="5993568"/>
            <a:ext cx="471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Deeper and durable </a:t>
            </a:r>
            <a:r>
              <a:rPr lang="en-US" b="1" dirty="0" err="1">
                <a:solidFill>
                  <a:srgbClr val="000000"/>
                </a:solidFill>
              </a:rPr>
              <a:t>responses</a:t>
            </a:r>
            <a:r>
              <a:rPr lang="en-US" b="1" dirty="0" err="1">
                <a:solidFill>
                  <a:srgbClr val="000000"/>
                </a:solidFill>
                <a:sym typeface="Wingdings" panose="05000000000000000000" pitchFamily="2" charset="2"/>
              </a:rPr>
              <a:t>CURE</a:t>
            </a:r>
            <a:r>
              <a:rPr lang="en-US" b="1" dirty="0">
                <a:solidFill>
                  <a:srgbClr val="000000"/>
                </a:solidFill>
                <a:sym typeface="Wingdings" panose="05000000000000000000" pitchFamily="2" charset="2"/>
              </a:rPr>
              <a:t>??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1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Immunotherapy for MM:  Targets and Tools</a:t>
            </a:r>
          </a:p>
        </p:txBody>
      </p:sp>
      <p:pic>
        <p:nvPicPr>
          <p:cNvPr id="1026" name="Picture 2" descr="http://clincancerres.aacrjournals.org/content/clincanres/22/24/5959/F2.large.jpg?width=800&amp;height=600&amp;carouse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79690"/>
            <a:ext cx="6858000" cy="572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568440"/>
            <a:ext cx="8229600" cy="28956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err="1"/>
              <a:t>Neri</a:t>
            </a:r>
            <a:r>
              <a:rPr lang="en-US" sz="1200" dirty="0"/>
              <a:t> et al, </a:t>
            </a:r>
            <a:r>
              <a:rPr lang="en-US" sz="1200" dirty="0" err="1"/>
              <a:t>Clin</a:t>
            </a:r>
            <a:r>
              <a:rPr lang="en-US" sz="1200" dirty="0"/>
              <a:t> Can Res 2016</a:t>
            </a:r>
          </a:p>
        </p:txBody>
      </p:sp>
      <p:sp>
        <p:nvSpPr>
          <p:cNvPr id="6" name="Oval 5"/>
          <p:cNvSpPr/>
          <p:nvPr/>
        </p:nvSpPr>
        <p:spPr>
          <a:xfrm>
            <a:off x="609599" y="5242411"/>
            <a:ext cx="16764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6800" y="2590799"/>
            <a:ext cx="1676400" cy="10509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86384" y="1371600"/>
            <a:ext cx="1890215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91397" y="4754881"/>
            <a:ext cx="3184214" cy="1114752"/>
            <a:chOff x="891397" y="4754881"/>
            <a:chExt cx="3184214" cy="1114752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1828800" y="4754881"/>
              <a:ext cx="2246811" cy="718456"/>
            </a:xfrm>
            <a:prstGeom prst="straightConnector1">
              <a:avLst/>
            </a:prstGeom>
            <a:ln w="19050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91397" y="5377190"/>
              <a:ext cx="111280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u="sng" dirty="0">
                  <a:solidFill>
                    <a:schemeClr val="bg2">
                      <a:lumMod val="10000"/>
                    </a:schemeClr>
                  </a:solidFill>
                </a:rPr>
                <a:t>ADCs</a:t>
              </a:r>
            </a:p>
            <a:p>
              <a:pPr algn="ctr"/>
              <a:r>
                <a:rPr lang="en-US" sz="1200" b="1" dirty="0">
                  <a:solidFill>
                    <a:schemeClr val="bg2">
                      <a:lumMod val="10000"/>
                    </a:schemeClr>
                  </a:solidFill>
                </a:rPr>
                <a:t>GSK2857916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617560" y="3776577"/>
            <a:ext cx="1676400" cy="10509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9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Daratumumab</a:t>
            </a:r>
            <a:r>
              <a:rPr lang="en-US" dirty="0"/>
              <a:t> (</a:t>
            </a:r>
            <a:r>
              <a:rPr lang="en-US" dirty="0" err="1"/>
              <a:t>Darzalex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Targets CD38 on myeloma cells</a:t>
            </a:r>
          </a:p>
          <a:p>
            <a:r>
              <a:rPr lang="en-US" dirty="0"/>
              <a:t>Long intravenous (IV) infusion</a:t>
            </a:r>
          </a:p>
          <a:p>
            <a:endParaRPr lang="en-US" dirty="0"/>
          </a:p>
          <a:p>
            <a:r>
              <a:rPr lang="en-US" dirty="0"/>
              <a:t>FDA approved for relapsed myeloma:</a:t>
            </a:r>
          </a:p>
          <a:p>
            <a:pPr lvl="1"/>
            <a:r>
              <a:rPr lang="en-US" dirty="0"/>
              <a:t>Single agent</a:t>
            </a:r>
          </a:p>
          <a:p>
            <a:pPr lvl="1"/>
            <a:r>
              <a:rPr lang="en-US" dirty="0"/>
              <a:t>Combinations with: </a:t>
            </a:r>
          </a:p>
          <a:p>
            <a:pPr lvl="2"/>
            <a:r>
              <a:rPr lang="en-US" dirty="0" err="1"/>
              <a:t>Revlimid</a:t>
            </a:r>
            <a:r>
              <a:rPr lang="en-US" dirty="0"/>
              <a:t>/dexamethasone (</a:t>
            </a:r>
            <a:r>
              <a:rPr lang="en-US" dirty="0" err="1"/>
              <a:t>DRd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Velcade</a:t>
            </a:r>
            <a:r>
              <a:rPr lang="en-US" dirty="0"/>
              <a:t>/dexamethasone (</a:t>
            </a:r>
            <a:r>
              <a:rPr lang="en-US" dirty="0" err="1"/>
              <a:t>DVd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Pomalyst</a:t>
            </a:r>
            <a:r>
              <a:rPr lang="en-US" dirty="0"/>
              <a:t>/dexamethasone (</a:t>
            </a:r>
            <a:r>
              <a:rPr lang="en-US" dirty="0" err="1"/>
              <a:t>DPd</a:t>
            </a:r>
            <a:r>
              <a:rPr lang="en-US" dirty="0"/>
              <a:t>)</a:t>
            </a:r>
          </a:p>
          <a:p>
            <a:pPr lvl="2"/>
            <a:endParaRPr lang="en-US" dirty="0"/>
          </a:p>
          <a:p>
            <a:r>
              <a:rPr lang="en-US" dirty="0"/>
              <a:t>FDA approved for newly-diagnosed myeloma:</a:t>
            </a:r>
          </a:p>
          <a:p>
            <a:pPr lvl="1"/>
            <a:r>
              <a:rPr lang="en-US" dirty="0"/>
              <a:t>Combination with </a:t>
            </a:r>
            <a:r>
              <a:rPr lang="en-US" dirty="0" err="1"/>
              <a:t>Velcade</a:t>
            </a:r>
            <a:r>
              <a:rPr lang="en-US" dirty="0"/>
              <a:t>/</a:t>
            </a:r>
            <a:r>
              <a:rPr lang="en-US" dirty="0" err="1"/>
              <a:t>Melphalan</a:t>
            </a:r>
            <a:r>
              <a:rPr lang="en-US" dirty="0"/>
              <a:t>/Prednisone (D-VMP)</a:t>
            </a:r>
          </a:p>
        </p:txBody>
      </p:sp>
    </p:spTree>
    <p:extLst>
      <p:ext uri="{BB962C8B-B14F-4D97-AF65-F5344CB8AC3E}">
        <p14:creationId xmlns:p14="http://schemas.microsoft.com/office/powerpoint/2010/main" val="251141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MAIA trial: </a:t>
            </a:r>
            <a:r>
              <a:rPr lang="en-US" dirty="0" err="1"/>
              <a:t>DRd</a:t>
            </a:r>
            <a:r>
              <a:rPr lang="en-US" dirty="0"/>
              <a:t> vs Rd for newly diagnosed MM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12" y="1404104"/>
            <a:ext cx="8653799" cy="4791980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0" y="6568440"/>
            <a:ext cx="8229600" cy="2895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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200" dirty="0" err="1"/>
              <a:t>Facon</a:t>
            </a:r>
            <a:r>
              <a:rPr lang="en-US" sz="1200" dirty="0"/>
              <a:t> et al, New </a:t>
            </a:r>
            <a:r>
              <a:rPr lang="en-US" sz="1200" dirty="0" err="1"/>
              <a:t>Engl</a:t>
            </a:r>
            <a:r>
              <a:rPr lang="en-US" sz="1200" dirty="0"/>
              <a:t> J Med 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842" y="914400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transplant candidates, median age 73 </a:t>
            </a:r>
          </a:p>
        </p:txBody>
      </p:sp>
    </p:spTree>
    <p:extLst>
      <p:ext uri="{BB962C8B-B14F-4D97-AF65-F5344CB8AC3E}">
        <p14:creationId xmlns:p14="http://schemas.microsoft.com/office/powerpoint/2010/main" val="111941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MAIA trial: </a:t>
            </a:r>
            <a:r>
              <a:rPr lang="en-US" dirty="0" err="1"/>
              <a:t>DRd</a:t>
            </a:r>
            <a:r>
              <a:rPr lang="en-US" dirty="0"/>
              <a:t> vs Rd for newly diagnosed MM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0" y="6568440"/>
            <a:ext cx="8229600" cy="2895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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200" dirty="0" err="1"/>
              <a:t>Facon</a:t>
            </a:r>
            <a:r>
              <a:rPr lang="en-US" sz="1200" dirty="0"/>
              <a:t> et al, New </a:t>
            </a:r>
            <a:r>
              <a:rPr lang="en-US" sz="1200" dirty="0" err="1"/>
              <a:t>Engl</a:t>
            </a:r>
            <a:r>
              <a:rPr lang="en-US" sz="1200" dirty="0"/>
              <a:t> J Med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74710"/>
            <a:ext cx="7554036" cy="904847"/>
          </a:xfrm>
        </p:spPr>
        <p:txBody>
          <a:bodyPr/>
          <a:lstStyle/>
          <a:p>
            <a:r>
              <a:rPr lang="en-US" dirty="0"/>
              <a:t>Neutropenia (57% vs 42%), Infections (86% vs 73%), Fatigue (40% vs 28%), Infusion reactions (41% vs 0%)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28" y="685800"/>
            <a:ext cx="8845967" cy="460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2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CASSIOPEIA: D-</a:t>
            </a:r>
            <a:r>
              <a:rPr lang="en-US" sz="2400" dirty="0" err="1"/>
              <a:t>VTd</a:t>
            </a:r>
            <a:r>
              <a:rPr lang="en-US" sz="2400" dirty="0"/>
              <a:t> vs </a:t>
            </a:r>
            <a:r>
              <a:rPr lang="en-US" sz="2400" dirty="0" err="1"/>
              <a:t>VTd</a:t>
            </a:r>
            <a:r>
              <a:rPr lang="en-US" sz="2400" dirty="0"/>
              <a:t> for newly diagnosed MM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0" y="6568440"/>
            <a:ext cx="8229600" cy="2895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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200" dirty="0"/>
              <a:t>Moreau et al, Lancet 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90838"/>
            <a:ext cx="576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Median age 58, all got autologous stem cell transplant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93" y="1116694"/>
            <a:ext cx="8336315" cy="53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3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CASSIOPEIA: D-</a:t>
            </a:r>
            <a:r>
              <a:rPr lang="en-US" sz="2400" dirty="0" err="1"/>
              <a:t>VTd</a:t>
            </a:r>
            <a:r>
              <a:rPr lang="en-US" sz="2400" dirty="0"/>
              <a:t> vs </a:t>
            </a:r>
            <a:r>
              <a:rPr lang="en-US" sz="2400" dirty="0" err="1"/>
              <a:t>VTd</a:t>
            </a:r>
            <a:r>
              <a:rPr lang="en-US" sz="2400" dirty="0"/>
              <a:t> for newly diagnosed MM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0" y="6568440"/>
            <a:ext cx="8229600" cy="2895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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57309" indent="-28574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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200" dirty="0"/>
              <a:t>Moreau et al, Lancet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409"/>
          <a:stretch/>
        </p:blipFill>
        <p:spPr>
          <a:xfrm>
            <a:off x="254298" y="770189"/>
            <a:ext cx="7700752" cy="4901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8085" y="5828799"/>
            <a:ext cx="7112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randomization to </a:t>
            </a:r>
            <a:r>
              <a:rPr lang="en-US" dirty="0" err="1"/>
              <a:t>dara</a:t>
            </a:r>
            <a:r>
              <a:rPr lang="en-US" dirty="0"/>
              <a:t> maintenance vs. no maintenance ongoing</a:t>
            </a:r>
          </a:p>
          <a:p>
            <a:r>
              <a:rPr lang="en-US" dirty="0"/>
              <a:t>Subcutaneous (SQ) </a:t>
            </a:r>
            <a:r>
              <a:rPr lang="en-US" dirty="0" err="1"/>
              <a:t>dara</a:t>
            </a:r>
            <a:r>
              <a:rPr lang="en-US" dirty="0"/>
              <a:t> coming soon… </a:t>
            </a:r>
          </a:p>
        </p:txBody>
      </p:sp>
    </p:spTree>
    <p:extLst>
      <p:ext uri="{BB962C8B-B14F-4D97-AF65-F5344CB8AC3E}">
        <p14:creationId xmlns:p14="http://schemas.microsoft.com/office/powerpoint/2010/main" val="6495499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C slide template">
  <a:themeElements>
    <a:clrScheme name="Custom 1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SK PowerPoint 4x3 Template">
  <a:themeElements>
    <a:clrScheme name="GSK Colour palette">
      <a:dk1>
        <a:srgbClr val="635A54"/>
      </a:dk1>
      <a:lt1>
        <a:srgbClr val="FFFFFF"/>
      </a:lt1>
      <a:dk2>
        <a:srgbClr val="9A8B7D"/>
      </a:dk2>
      <a:lt2>
        <a:srgbClr val="FF6600"/>
      </a:lt2>
      <a:accent1>
        <a:srgbClr val="FF6600"/>
      </a:accent1>
      <a:accent2>
        <a:srgbClr val="635A54"/>
      </a:accent2>
      <a:accent3>
        <a:srgbClr val="9A8B7D"/>
      </a:accent3>
      <a:accent4>
        <a:srgbClr val="00B6C9"/>
      </a:accent4>
      <a:accent5>
        <a:srgbClr val="BE0077"/>
      </a:accent5>
      <a:accent6>
        <a:srgbClr val="4A8322"/>
      </a:accent6>
      <a:hlink>
        <a:srgbClr val="FF6600"/>
      </a:hlink>
      <a:folHlink>
        <a:srgbClr val="9A8B7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marL="180975" indent="-180975" eaLnBrk="0" fontAlgn="auto" hangingPunct="0">
          <a:spcBef>
            <a:spcPts val="0"/>
          </a:spcBef>
          <a:spcAft>
            <a:spcPts val="0"/>
          </a:spcAft>
          <a:buClr>
            <a:schemeClr val="bg1"/>
          </a:buClr>
          <a:buFont typeface="Arial" pitchFamily="34" charset="0"/>
          <a:buChar char="–"/>
          <a:defRPr sz="1200" b="1" kern="0" dirty="0" err="1" smtClean="0">
            <a:solidFill>
              <a:srgbClr val="FFFFFF"/>
            </a:solidFill>
            <a:latin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171450" indent="-171450">
          <a:buClr>
            <a:schemeClr val="tx1"/>
          </a:buClr>
          <a:buFont typeface="Arial" pitchFamily="34" charset="0"/>
          <a:buChar char="–"/>
          <a:defRPr sz="12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ACC slide template">
  <a:themeElements>
    <a:clrScheme name="Custom 1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ACC slide template">
  <a:themeElements>
    <a:clrScheme name="Custom 1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Custom 50">
      <a:dk1>
        <a:sysClr val="windowText" lastClr="000000"/>
      </a:dk1>
      <a:lt1>
        <a:sysClr val="window" lastClr="FFFFFF"/>
      </a:lt1>
      <a:dk2>
        <a:srgbClr val="156EA0"/>
      </a:dk2>
      <a:lt2>
        <a:srgbClr val="EEECE1"/>
      </a:lt2>
      <a:accent1>
        <a:srgbClr val="62C3F2"/>
      </a:accent1>
      <a:accent2>
        <a:srgbClr val="006CA2"/>
      </a:accent2>
      <a:accent3>
        <a:srgbClr val="C7014F"/>
      </a:accent3>
      <a:accent4>
        <a:srgbClr val="4B1F67"/>
      </a:accent4>
      <a:accent5>
        <a:srgbClr val="79BC31"/>
      </a:accent5>
      <a:accent6>
        <a:srgbClr val="FC660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1890</Words>
  <Application>Microsoft Office PowerPoint</Application>
  <PresentationFormat>On-screen Show (4:3)</PresentationFormat>
  <Paragraphs>375</Paragraphs>
  <Slides>35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Calibri</vt:lpstr>
      <vt:lpstr>Calibri Light</vt:lpstr>
      <vt:lpstr>Cambria</vt:lpstr>
      <vt:lpstr>Wingdings</vt:lpstr>
      <vt:lpstr>Office Theme</vt:lpstr>
      <vt:lpstr>ACC slide template</vt:lpstr>
      <vt:lpstr>GSK PowerPoint 4x3 Template</vt:lpstr>
      <vt:lpstr>1_ACC slide template</vt:lpstr>
      <vt:lpstr>2_ACC slide template</vt:lpstr>
      <vt:lpstr>Custom Design</vt:lpstr>
      <vt:lpstr>think-cell Slide</vt:lpstr>
      <vt:lpstr>Prism 6</vt:lpstr>
      <vt:lpstr>Antibodies, BiTEs, and CARs: the new ABC’s of Myeloma Therapy</vt:lpstr>
      <vt:lpstr>Outline</vt:lpstr>
      <vt:lpstr>Therapeutic landscape of myeloma</vt:lpstr>
      <vt:lpstr>Immunotherapy for MM:  Targets and Tools</vt:lpstr>
      <vt:lpstr>Daratumumab (Darzalex)</vt:lpstr>
      <vt:lpstr>MAIA trial: DRd vs Rd for newly diagnosed MM</vt:lpstr>
      <vt:lpstr>MAIA trial: DRd vs Rd for newly diagnosed MM</vt:lpstr>
      <vt:lpstr>CASSIOPEIA: D-VTd vs VTd for newly diagnosed MM</vt:lpstr>
      <vt:lpstr>CASSIOPEIA: D-VTd vs VTd for newly diagnosed MM</vt:lpstr>
      <vt:lpstr>Elotuzumab/Pomalyst/Dex vs Pom/dex for relapsed MM</vt:lpstr>
      <vt:lpstr>Elotuzumab/Pomalyst/Dex for relapsed MM</vt:lpstr>
      <vt:lpstr>BCMA (B-cell Maturation Antigen)</vt:lpstr>
      <vt:lpstr>Anti-BCMA antibody-drug conjugate (ADC)</vt:lpstr>
      <vt:lpstr>GSK2857916 (anti-BCMA-MMAF ADC)</vt:lpstr>
      <vt:lpstr>DREAMM-1 Part 2: Adverse Events </vt:lpstr>
      <vt:lpstr>Antibody-drug conjugates: what’s happening in 2019</vt:lpstr>
      <vt:lpstr>Chimeric antigen receptors (CARs) - background</vt:lpstr>
      <vt:lpstr>Building CAR T cells</vt:lpstr>
      <vt:lpstr>Overview of CAR T cell therapy</vt:lpstr>
      <vt:lpstr>CD19-targeted CAR T cells for B cell malignancies</vt:lpstr>
      <vt:lpstr>NCI BCMA-specific CAR in rel/ref MM</vt:lpstr>
      <vt:lpstr>BCMA-specific CAR T cells </vt:lpstr>
      <vt:lpstr>BCMA-specific CAR T cells </vt:lpstr>
      <vt:lpstr>BCMA-specific CAR T cells </vt:lpstr>
      <vt:lpstr>Cytokine release syndrome (CRS)</vt:lpstr>
      <vt:lpstr>Tocilizumab (anti-IL6 receptor antibody)</vt:lpstr>
      <vt:lpstr>BCMA CAR T cell issues</vt:lpstr>
      <vt:lpstr>CAR T cells for MM– what’s next?</vt:lpstr>
      <vt:lpstr>BiTE (bispecific T cell engager)</vt:lpstr>
      <vt:lpstr>BCMA BiTE:  AMG 420</vt:lpstr>
      <vt:lpstr>AMG 420 phase 1</vt:lpstr>
      <vt:lpstr>AMG 420: toxicities</vt:lpstr>
      <vt:lpstr>Other Bispecific Antibodies for MM</vt:lpstr>
      <vt:lpstr>Comparison of immunotherapy approaches</vt:lpstr>
      <vt:lpstr>Conclusions</vt:lpstr>
    </vt:vector>
  </TitlesOfParts>
  <Company>Penn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Immunotherapy for Myeloma</dc:title>
  <dc:creator>Cohen, Adam</dc:creator>
  <cp:lastModifiedBy>Madeline Hunter</cp:lastModifiedBy>
  <cp:revision>40</cp:revision>
  <dcterms:created xsi:type="dcterms:W3CDTF">2018-04-13T01:17:04Z</dcterms:created>
  <dcterms:modified xsi:type="dcterms:W3CDTF">2019-06-08T19:36:14Z</dcterms:modified>
</cp:coreProperties>
</file>