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notesSlides/_rels/notesSlide8.xml.rels" ContentType="application/vnd.openxmlformats-package.relationships+xml"/>
  <Override PartName="/ppt/notesSlides/_rels/notesSlide6.xml.rels" ContentType="application/vnd.openxmlformats-package.relationships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10.xml.rels" ContentType="application/vnd.openxmlformats-package.relationships+xml"/>
  <Override PartName="/ppt/slides/_rels/slide2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3.xml.rels" ContentType="application/vnd.openxmlformats-package.relationships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1.xml" ContentType="application/vnd.openxmlformats-officedocument.presentationml.slide+xml"/>
  <Override PartName="/ppt/slideLayouts/_rels/slideLayout48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_rels/presentation.xml.rels" ContentType="application/vnd.openxmlformats-package.relationships+xml"/>
  <Override PartName="/ppt/media/image4.png" ContentType="image/png"/>
  <Override PartName="/ppt/media/image3.png" ContentType="image/png"/>
  <Override PartName="/ppt/media/image2.png" ContentType="image/png"/>
  <Override PartName="/ppt/media/image5.jpeg" ContentType="image/jpeg"/>
  <Override PartName="/ppt/media/image1.png" ContentType="image/png"/>
  <Override PartName="/ppt/theme/theme5.xml" ContentType="application/vnd.openxmlformats-officedocument.theme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_rels/slideMaster4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12192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5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move the slide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8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2000" spc="-1" strike="noStrike">
                <a:latin typeface="Arial"/>
              </a:rPr>
              <a:t>Click to edit the notes format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159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1400" spc="-1" strike="noStrike">
                <a:latin typeface="Times New Roman"/>
              </a:rPr>
              <a:t>&lt;header&gt;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160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161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rIns="0" tIns="0" bIns="0" anchor="b"/>
          <a:p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162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rIns="0" tIns="0" bIns="0" anchor="b"/>
          <a:p>
            <a:pPr algn="r"/>
            <a:fld id="{41DAB26A-7B3A-4D6F-94C7-83B459E27F50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PlaceHolder 1"/>
          <p:cNvSpPr>
            <a:spLocks noGrp="1"/>
          </p:cNvSpPr>
          <p:nvPr>
            <p:ph type="sldImg"/>
          </p:nvPr>
        </p:nvSpPr>
        <p:spPr>
          <a:xfrm>
            <a:off x="370080" y="669960"/>
            <a:ext cx="5927040" cy="3350520"/>
          </a:xfrm>
          <a:prstGeom prst="rect">
            <a:avLst/>
          </a:prstGeom>
        </p:spPr>
      </p:sp>
      <p:sp>
        <p:nvSpPr>
          <p:cNvPr id="218" name="PlaceHolder 2"/>
          <p:cNvSpPr>
            <a:spLocks noGrp="1"/>
          </p:cNvSpPr>
          <p:nvPr>
            <p:ph type="body"/>
          </p:nvPr>
        </p:nvSpPr>
        <p:spPr>
          <a:xfrm>
            <a:off x="950400" y="465120"/>
            <a:ext cx="5019120" cy="4112280"/>
          </a:xfrm>
          <a:prstGeom prst="rect">
            <a:avLst/>
          </a:prstGeom>
        </p:spPr>
        <p:txBody>
          <a:bodyPr lIns="97200" rIns="97200" tIns="51840" bIns="51840"/>
          <a:p>
            <a:endParaRPr b="0" lang="en-US" sz="2580" spc="-1" strike="noStrike">
              <a:latin typeface="Arial"/>
            </a:endParaRPr>
          </a:p>
        </p:txBody>
      </p:sp>
      <p:sp>
        <p:nvSpPr>
          <p:cNvPr id="219" name="TextShape 3"/>
          <p:cNvSpPr txBox="1"/>
          <p:nvPr/>
        </p:nvSpPr>
        <p:spPr>
          <a:xfrm>
            <a:off x="3886560" y="8687520"/>
            <a:ext cx="2971080" cy="454320"/>
          </a:xfrm>
          <a:prstGeom prst="rect">
            <a:avLst/>
          </a:prstGeom>
          <a:noFill/>
          <a:ln>
            <a:noFill/>
          </a:ln>
        </p:spPr>
        <p:txBody>
          <a:bodyPr lIns="18720" rIns="18720" tIns="0" bIns="0" anchor="b"/>
          <a:p>
            <a:pPr algn="r">
              <a:lnSpc>
                <a:spcPct val="100000"/>
              </a:lnSpc>
            </a:pPr>
            <a:fld id="{160CF3D0-50E3-4693-8A54-D930332272EE}" type="slidenum">
              <a:rPr b="0" i="1" lang="en-US" sz="10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&lt;number&gt;</a:t>
            </a:fld>
            <a:endParaRPr b="0" lang="en-US" sz="1000" spc="-1" strike="noStrike"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221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/>
          <a:p>
            <a:endParaRPr b="0" lang="en-US" sz="2000" spc="-1" strike="noStrike">
              <a:latin typeface="Arial"/>
            </a:endParaRPr>
          </a:p>
        </p:txBody>
      </p:sp>
      <p:sp>
        <p:nvSpPr>
          <p:cNvPr id="222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 algn="r">
              <a:lnSpc>
                <a:spcPct val="100000"/>
              </a:lnSpc>
            </a:pPr>
            <a:fld id="{5F0D8E87-5516-4E73-8D1F-D8F4CEB4754C}" type="slidenum">
              <a:rPr b="0" i="1" lang="en-US" sz="10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&lt;number&gt;</a:t>
            </a:fld>
            <a:endParaRPr b="0" lang="en-US" sz="1000" spc="-1" strike="noStrike"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05520" y="277200"/>
            <a:ext cx="11359800" cy="5583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986400" y="953640"/>
            <a:ext cx="1043496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986400" y="2064240"/>
            <a:ext cx="1043496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05520" y="277200"/>
            <a:ext cx="11359800" cy="5583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986400" y="953640"/>
            <a:ext cx="509220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6333480" y="953640"/>
            <a:ext cx="509220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986400" y="2064240"/>
            <a:ext cx="509220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6333480" y="2064240"/>
            <a:ext cx="509220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05520" y="277200"/>
            <a:ext cx="11359800" cy="5583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986400" y="953640"/>
            <a:ext cx="335988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514760" y="953640"/>
            <a:ext cx="335988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8042760" y="953640"/>
            <a:ext cx="335988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986400" y="2064240"/>
            <a:ext cx="335988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body"/>
          </p:nvPr>
        </p:nvSpPr>
        <p:spPr>
          <a:xfrm>
            <a:off x="4514760" y="2064240"/>
            <a:ext cx="335988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body"/>
          </p:nvPr>
        </p:nvSpPr>
        <p:spPr>
          <a:xfrm>
            <a:off x="8042760" y="2064240"/>
            <a:ext cx="335988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605520" y="277200"/>
            <a:ext cx="11359800" cy="5583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subTitle"/>
          </p:nvPr>
        </p:nvSpPr>
        <p:spPr>
          <a:xfrm>
            <a:off x="986400" y="953640"/>
            <a:ext cx="10434960" cy="2125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05520" y="277200"/>
            <a:ext cx="11359800" cy="5583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986400" y="953640"/>
            <a:ext cx="10434960" cy="212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05520" y="277200"/>
            <a:ext cx="11359800" cy="5583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986400" y="953640"/>
            <a:ext cx="5092200" cy="212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6333480" y="953640"/>
            <a:ext cx="5092200" cy="212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05520" y="277200"/>
            <a:ext cx="11359800" cy="5583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subTitle"/>
          </p:nvPr>
        </p:nvSpPr>
        <p:spPr>
          <a:xfrm>
            <a:off x="605520" y="277200"/>
            <a:ext cx="11359800" cy="25894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05520" y="277200"/>
            <a:ext cx="11359800" cy="5583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986400" y="953640"/>
            <a:ext cx="509220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6333480" y="953640"/>
            <a:ext cx="5092200" cy="212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 type="body"/>
          </p:nvPr>
        </p:nvSpPr>
        <p:spPr>
          <a:xfrm>
            <a:off x="986400" y="2064240"/>
            <a:ext cx="509220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605520" y="277200"/>
            <a:ext cx="11359800" cy="5583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986400" y="953640"/>
            <a:ext cx="10434960" cy="2125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05520" y="277200"/>
            <a:ext cx="11359800" cy="5583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986400" y="953640"/>
            <a:ext cx="5092200" cy="212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6333480" y="953640"/>
            <a:ext cx="509220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6333480" y="2064240"/>
            <a:ext cx="509220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05520" y="277200"/>
            <a:ext cx="11359800" cy="5583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986400" y="953640"/>
            <a:ext cx="509220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6333480" y="953640"/>
            <a:ext cx="509220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986400" y="2064240"/>
            <a:ext cx="1043496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05520" y="277200"/>
            <a:ext cx="11359800" cy="5583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986400" y="953640"/>
            <a:ext cx="1043496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986400" y="2064240"/>
            <a:ext cx="1043496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05520" y="277200"/>
            <a:ext cx="11359800" cy="5583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986400" y="953640"/>
            <a:ext cx="509220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6333480" y="953640"/>
            <a:ext cx="509220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986400" y="2064240"/>
            <a:ext cx="509220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5"/>
          <p:cNvSpPr>
            <a:spLocks noGrp="1"/>
          </p:cNvSpPr>
          <p:nvPr>
            <p:ph type="body"/>
          </p:nvPr>
        </p:nvSpPr>
        <p:spPr>
          <a:xfrm>
            <a:off x="6333480" y="2064240"/>
            <a:ext cx="509220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05520" y="277200"/>
            <a:ext cx="11359800" cy="5583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986400" y="953640"/>
            <a:ext cx="335988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4514760" y="953640"/>
            <a:ext cx="335988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body"/>
          </p:nvPr>
        </p:nvSpPr>
        <p:spPr>
          <a:xfrm>
            <a:off x="8042760" y="953640"/>
            <a:ext cx="335988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 type="body"/>
          </p:nvPr>
        </p:nvSpPr>
        <p:spPr>
          <a:xfrm>
            <a:off x="986400" y="2064240"/>
            <a:ext cx="335988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6"/>
          <p:cNvSpPr>
            <a:spLocks noGrp="1"/>
          </p:cNvSpPr>
          <p:nvPr>
            <p:ph type="body"/>
          </p:nvPr>
        </p:nvSpPr>
        <p:spPr>
          <a:xfrm>
            <a:off x="4514760" y="2064240"/>
            <a:ext cx="335988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7"/>
          <p:cNvSpPr>
            <a:spLocks noGrp="1"/>
          </p:cNvSpPr>
          <p:nvPr>
            <p:ph type="body"/>
          </p:nvPr>
        </p:nvSpPr>
        <p:spPr>
          <a:xfrm>
            <a:off x="8042760" y="2064240"/>
            <a:ext cx="335988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05520" y="277200"/>
            <a:ext cx="11359800" cy="5583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subTitle"/>
          </p:nvPr>
        </p:nvSpPr>
        <p:spPr>
          <a:xfrm>
            <a:off x="986400" y="953640"/>
            <a:ext cx="10434960" cy="2125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605520" y="277200"/>
            <a:ext cx="11359800" cy="5583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986400" y="953640"/>
            <a:ext cx="10434960" cy="212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605520" y="277200"/>
            <a:ext cx="11359800" cy="5583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986400" y="953640"/>
            <a:ext cx="5092200" cy="212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body"/>
          </p:nvPr>
        </p:nvSpPr>
        <p:spPr>
          <a:xfrm>
            <a:off x="6333480" y="953640"/>
            <a:ext cx="5092200" cy="212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605520" y="277200"/>
            <a:ext cx="11359800" cy="5583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5520" y="277200"/>
            <a:ext cx="11359800" cy="5583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986400" y="953640"/>
            <a:ext cx="10434960" cy="212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subTitle"/>
          </p:nvPr>
        </p:nvSpPr>
        <p:spPr>
          <a:xfrm>
            <a:off x="605520" y="277200"/>
            <a:ext cx="11359800" cy="25894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05520" y="277200"/>
            <a:ext cx="11359800" cy="5583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986400" y="953640"/>
            <a:ext cx="509220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6333480" y="953640"/>
            <a:ext cx="5092200" cy="212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986400" y="2064240"/>
            <a:ext cx="509220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05520" y="277200"/>
            <a:ext cx="11359800" cy="5583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986400" y="953640"/>
            <a:ext cx="5092200" cy="212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6333480" y="953640"/>
            <a:ext cx="509220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6333480" y="2064240"/>
            <a:ext cx="509220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605520" y="277200"/>
            <a:ext cx="11359800" cy="5583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986400" y="953640"/>
            <a:ext cx="509220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6333480" y="953640"/>
            <a:ext cx="509220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2" name="PlaceHolder 4"/>
          <p:cNvSpPr>
            <a:spLocks noGrp="1"/>
          </p:cNvSpPr>
          <p:nvPr>
            <p:ph type="body"/>
          </p:nvPr>
        </p:nvSpPr>
        <p:spPr>
          <a:xfrm>
            <a:off x="986400" y="2064240"/>
            <a:ext cx="1043496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605520" y="277200"/>
            <a:ext cx="11359800" cy="5583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986400" y="953640"/>
            <a:ext cx="1043496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986400" y="2064240"/>
            <a:ext cx="1043496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605520" y="277200"/>
            <a:ext cx="11359800" cy="5583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986400" y="953640"/>
            <a:ext cx="509220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 type="body"/>
          </p:nvPr>
        </p:nvSpPr>
        <p:spPr>
          <a:xfrm>
            <a:off x="6333480" y="953640"/>
            <a:ext cx="509220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 type="body"/>
          </p:nvPr>
        </p:nvSpPr>
        <p:spPr>
          <a:xfrm>
            <a:off x="986400" y="2064240"/>
            <a:ext cx="509220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0" name="PlaceHolder 5"/>
          <p:cNvSpPr>
            <a:spLocks noGrp="1"/>
          </p:cNvSpPr>
          <p:nvPr>
            <p:ph type="body"/>
          </p:nvPr>
        </p:nvSpPr>
        <p:spPr>
          <a:xfrm>
            <a:off x="6333480" y="2064240"/>
            <a:ext cx="509220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605520" y="277200"/>
            <a:ext cx="11359800" cy="5583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986400" y="953640"/>
            <a:ext cx="335988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4514760" y="953640"/>
            <a:ext cx="335988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 type="body"/>
          </p:nvPr>
        </p:nvSpPr>
        <p:spPr>
          <a:xfrm>
            <a:off x="8042760" y="953640"/>
            <a:ext cx="335988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5" name="PlaceHolder 5"/>
          <p:cNvSpPr>
            <a:spLocks noGrp="1"/>
          </p:cNvSpPr>
          <p:nvPr>
            <p:ph type="body"/>
          </p:nvPr>
        </p:nvSpPr>
        <p:spPr>
          <a:xfrm>
            <a:off x="986400" y="2064240"/>
            <a:ext cx="335988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6" name="PlaceHolder 6"/>
          <p:cNvSpPr>
            <a:spLocks noGrp="1"/>
          </p:cNvSpPr>
          <p:nvPr>
            <p:ph type="body"/>
          </p:nvPr>
        </p:nvSpPr>
        <p:spPr>
          <a:xfrm>
            <a:off x="4514760" y="2064240"/>
            <a:ext cx="335988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7" name="PlaceHolder 7"/>
          <p:cNvSpPr>
            <a:spLocks noGrp="1"/>
          </p:cNvSpPr>
          <p:nvPr>
            <p:ph type="body"/>
          </p:nvPr>
        </p:nvSpPr>
        <p:spPr>
          <a:xfrm>
            <a:off x="8042760" y="2064240"/>
            <a:ext cx="335988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605520" y="277200"/>
            <a:ext cx="11359800" cy="5583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subTitle"/>
          </p:nvPr>
        </p:nvSpPr>
        <p:spPr>
          <a:xfrm>
            <a:off x="986400" y="953640"/>
            <a:ext cx="10434960" cy="2125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605520" y="277200"/>
            <a:ext cx="11359800" cy="5583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 type="body"/>
          </p:nvPr>
        </p:nvSpPr>
        <p:spPr>
          <a:xfrm>
            <a:off x="986400" y="953640"/>
            <a:ext cx="10434960" cy="212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5520" y="277200"/>
            <a:ext cx="11359800" cy="5583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986400" y="953640"/>
            <a:ext cx="5092200" cy="212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6333480" y="953640"/>
            <a:ext cx="5092200" cy="212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605520" y="277200"/>
            <a:ext cx="11359800" cy="5583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986400" y="953640"/>
            <a:ext cx="5092200" cy="212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7" name="PlaceHolder 3"/>
          <p:cNvSpPr>
            <a:spLocks noGrp="1"/>
          </p:cNvSpPr>
          <p:nvPr>
            <p:ph type="body"/>
          </p:nvPr>
        </p:nvSpPr>
        <p:spPr>
          <a:xfrm>
            <a:off x="6333480" y="953640"/>
            <a:ext cx="5092200" cy="212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605520" y="277200"/>
            <a:ext cx="11359800" cy="5583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subTitle"/>
          </p:nvPr>
        </p:nvSpPr>
        <p:spPr>
          <a:xfrm>
            <a:off x="605520" y="277200"/>
            <a:ext cx="11359800" cy="25894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605520" y="277200"/>
            <a:ext cx="11359800" cy="5583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 type="body"/>
          </p:nvPr>
        </p:nvSpPr>
        <p:spPr>
          <a:xfrm>
            <a:off x="986400" y="953640"/>
            <a:ext cx="509220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2" name="PlaceHolder 3"/>
          <p:cNvSpPr>
            <a:spLocks noGrp="1"/>
          </p:cNvSpPr>
          <p:nvPr>
            <p:ph type="body"/>
          </p:nvPr>
        </p:nvSpPr>
        <p:spPr>
          <a:xfrm>
            <a:off x="6333480" y="953640"/>
            <a:ext cx="5092200" cy="212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3" name="PlaceHolder 4"/>
          <p:cNvSpPr>
            <a:spLocks noGrp="1"/>
          </p:cNvSpPr>
          <p:nvPr>
            <p:ph type="body"/>
          </p:nvPr>
        </p:nvSpPr>
        <p:spPr>
          <a:xfrm>
            <a:off x="986400" y="2064240"/>
            <a:ext cx="509220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605520" y="277200"/>
            <a:ext cx="11359800" cy="5583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 type="body"/>
          </p:nvPr>
        </p:nvSpPr>
        <p:spPr>
          <a:xfrm>
            <a:off x="986400" y="953640"/>
            <a:ext cx="5092200" cy="212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6" name="PlaceHolder 3"/>
          <p:cNvSpPr>
            <a:spLocks noGrp="1"/>
          </p:cNvSpPr>
          <p:nvPr>
            <p:ph type="body"/>
          </p:nvPr>
        </p:nvSpPr>
        <p:spPr>
          <a:xfrm>
            <a:off x="6333480" y="953640"/>
            <a:ext cx="509220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7" name="PlaceHolder 4"/>
          <p:cNvSpPr>
            <a:spLocks noGrp="1"/>
          </p:cNvSpPr>
          <p:nvPr>
            <p:ph type="body"/>
          </p:nvPr>
        </p:nvSpPr>
        <p:spPr>
          <a:xfrm>
            <a:off x="6333480" y="2064240"/>
            <a:ext cx="509220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605520" y="277200"/>
            <a:ext cx="11359800" cy="5583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986400" y="953640"/>
            <a:ext cx="509220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6333480" y="953640"/>
            <a:ext cx="509220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1" name="PlaceHolder 4"/>
          <p:cNvSpPr>
            <a:spLocks noGrp="1"/>
          </p:cNvSpPr>
          <p:nvPr>
            <p:ph type="body"/>
          </p:nvPr>
        </p:nvSpPr>
        <p:spPr>
          <a:xfrm>
            <a:off x="986400" y="2064240"/>
            <a:ext cx="1043496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605520" y="277200"/>
            <a:ext cx="11359800" cy="5583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986400" y="953640"/>
            <a:ext cx="1043496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4" name="PlaceHolder 3"/>
          <p:cNvSpPr>
            <a:spLocks noGrp="1"/>
          </p:cNvSpPr>
          <p:nvPr>
            <p:ph type="body"/>
          </p:nvPr>
        </p:nvSpPr>
        <p:spPr>
          <a:xfrm>
            <a:off x="986400" y="2064240"/>
            <a:ext cx="1043496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605520" y="277200"/>
            <a:ext cx="11359800" cy="5583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 type="body"/>
          </p:nvPr>
        </p:nvSpPr>
        <p:spPr>
          <a:xfrm>
            <a:off x="986400" y="953640"/>
            <a:ext cx="509220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 type="body"/>
          </p:nvPr>
        </p:nvSpPr>
        <p:spPr>
          <a:xfrm>
            <a:off x="6333480" y="953640"/>
            <a:ext cx="509220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8" name="PlaceHolder 4"/>
          <p:cNvSpPr>
            <a:spLocks noGrp="1"/>
          </p:cNvSpPr>
          <p:nvPr>
            <p:ph type="body"/>
          </p:nvPr>
        </p:nvSpPr>
        <p:spPr>
          <a:xfrm>
            <a:off x="986400" y="2064240"/>
            <a:ext cx="509220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9" name="PlaceHolder 5"/>
          <p:cNvSpPr>
            <a:spLocks noGrp="1"/>
          </p:cNvSpPr>
          <p:nvPr>
            <p:ph type="body"/>
          </p:nvPr>
        </p:nvSpPr>
        <p:spPr>
          <a:xfrm>
            <a:off x="6333480" y="2064240"/>
            <a:ext cx="509220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605520" y="277200"/>
            <a:ext cx="11359800" cy="5583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 type="body"/>
          </p:nvPr>
        </p:nvSpPr>
        <p:spPr>
          <a:xfrm>
            <a:off x="986400" y="953640"/>
            <a:ext cx="335988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2" name="PlaceHolder 3"/>
          <p:cNvSpPr>
            <a:spLocks noGrp="1"/>
          </p:cNvSpPr>
          <p:nvPr>
            <p:ph type="body"/>
          </p:nvPr>
        </p:nvSpPr>
        <p:spPr>
          <a:xfrm>
            <a:off x="4514760" y="953640"/>
            <a:ext cx="335988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3" name="PlaceHolder 4"/>
          <p:cNvSpPr>
            <a:spLocks noGrp="1"/>
          </p:cNvSpPr>
          <p:nvPr>
            <p:ph type="body"/>
          </p:nvPr>
        </p:nvSpPr>
        <p:spPr>
          <a:xfrm>
            <a:off x="8042760" y="953640"/>
            <a:ext cx="335988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4" name="PlaceHolder 5"/>
          <p:cNvSpPr>
            <a:spLocks noGrp="1"/>
          </p:cNvSpPr>
          <p:nvPr>
            <p:ph type="body"/>
          </p:nvPr>
        </p:nvSpPr>
        <p:spPr>
          <a:xfrm>
            <a:off x="986400" y="2064240"/>
            <a:ext cx="335988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5" name="PlaceHolder 6"/>
          <p:cNvSpPr>
            <a:spLocks noGrp="1"/>
          </p:cNvSpPr>
          <p:nvPr>
            <p:ph type="body"/>
          </p:nvPr>
        </p:nvSpPr>
        <p:spPr>
          <a:xfrm>
            <a:off x="4514760" y="2064240"/>
            <a:ext cx="335988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6" name="PlaceHolder 7"/>
          <p:cNvSpPr>
            <a:spLocks noGrp="1"/>
          </p:cNvSpPr>
          <p:nvPr>
            <p:ph type="body"/>
          </p:nvPr>
        </p:nvSpPr>
        <p:spPr>
          <a:xfrm>
            <a:off x="8042760" y="2064240"/>
            <a:ext cx="335988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05520" y="277200"/>
            <a:ext cx="11359800" cy="5583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605520" y="277200"/>
            <a:ext cx="11359800" cy="25894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5520" y="277200"/>
            <a:ext cx="11359800" cy="5583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986400" y="953640"/>
            <a:ext cx="509220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6333480" y="953640"/>
            <a:ext cx="5092200" cy="212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986400" y="2064240"/>
            <a:ext cx="509220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5520" y="277200"/>
            <a:ext cx="11359800" cy="5583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986400" y="953640"/>
            <a:ext cx="5092200" cy="212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6333480" y="953640"/>
            <a:ext cx="509220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6333480" y="2064240"/>
            <a:ext cx="509220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05520" y="277200"/>
            <a:ext cx="11359800" cy="5583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986400" y="953640"/>
            <a:ext cx="509220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6333480" y="953640"/>
            <a:ext cx="509220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986400" y="2064240"/>
            <a:ext cx="10434960" cy="1013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1.xml"/><Relationship Id="rId8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5.xml"/><Relationship Id="rId12" Type="http://schemas.openxmlformats.org/officeDocument/2006/relationships/slideLayout" Target="../slideLayouts/slideLayout46.xml"/><Relationship Id="rId13" Type="http://schemas.openxmlformats.org/officeDocument/2006/relationships/slideLayout" Target="../slideLayouts/slideLayout47.xml"/><Relationship Id="rId14" Type="http://schemas.openxmlformats.org/officeDocument/2006/relationships/slideLayout" Target="../slideLayouts/slideLayout4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Picture 12" descr=""/>
          <p:cNvPicPr/>
          <p:nvPr/>
        </p:nvPicPr>
        <p:blipFill>
          <a:blip r:embed="rId2"/>
          <a:stretch/>
        </p:blipFill>
        <p:spPr>
          <a:xfrm>
            <a:off x="9576000" y="6413040"/>
            <a:ext cx="2450160" cy="392040"/>
          </a:xfrm>
          <a:prstGeom prst="rect">
            <a:avLst/>
          </a:prstGeom>
          <a:ln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605520" y="277200"/>
            <a:ext cx="11359800" cy="558360"/>
          </a:xfrm>
          <a:prstGeom prst="rect">
            <a:avLst/>
          </a:prstGeom>
        </p:spPr>
        <p:txBody>
          <a:bodyPr lIns="0" rIns="0" tIns="0" bIns="0" anchor="b"/>
          <a:p>
            <a:pPr>
              <a:lnSpc>
                <a:spcPct val="100000"/>
              </a:lnSpc>
            </a:pPr>
            <a:r>
              <a:rPr b="0" lang="en-US" sz="3740" spc="-1" strike="noStrike">
                <a:solidFill>
                  <a:srgbClr val="880128"/>
                </a:solidFill>
                <a:latin typeface="Calibri"/>
                <a:ea typeface="ＭＳ Ｐゴシック"/>
              </a:rPr>
              <a:t>Click to edit Master title style</a:t>
            </a:r>
            <a:endParaRPr b="0" lang="en-US" sz="374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986400" y="953640"/>
            <a:ext cx="10434960" cy="2125440"/>
          </a:xfrm>
          <a:prstGeom prst="rect">
            <a:avLst/>
          </a:prstGeom>
        </p:spPr>
        <p:txBody>
          <a:bodyPr lIns="0" rIns="0" tIns="97560" bIns="97560"/>
          <a:p>
            <a:pPr marL="324000" indent="-323640">
              <a:lnSpc>
                <a:spcPct val="100000"/>
              </a:lnSpc>
              <a:spcBef>
                <a:spcPts val="533"/>
              </a:spcBef>
              <a:spcAft>
                <a:spcPts val="266"/>
              </a:spcAft>
              <a:buClr>
                <a:srgbClr val="800000"/>
              </a:buClr>
              <a:buFont typeface="Wingdings" charset="2"/>
              <a:buChar char=""/>
            </a:pPr>
            <a:r>
              <a:rPr b="0" lang="en-US" sz="267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Click to edit Master text styles</a:t>
            </a:r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Second level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2" marL="143712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Arial"/>
              <a:buChar char="–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Third level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3" marL="1917720" indent="-32760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Franklin Gothic Book"/>
              <a:buChar char="○"/>
            </a:pPr>
            <a:r>
              <a:rPr b="0" lang="en-US" sz="214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Fourth level</a:t>
            </a:r>
            <a:endParaRPr b="0" lang="en-US" sz="2140" spc="-1" strike="noStrike">
              <a:solidFill>
                <a:srgbClr val="000000"/>
              </a:solidFill>
              <a:latin typeface="Calibri"/>
            </a:endParaRPr>
          </a:p>
          <a:p>
            <a:pPr lvl="4" marL="2394000" indent="-32364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Franklin Gothic Book"/>
              <a:buChar char="–"/>
            </a:pPr>
            <a:r>
              <a:rPr b="0" lang="en-US" sz="214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Fifth level</a:t>
            </a:r>
            <a:endParaRPr b="0" lang="en-US" sz="214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12" descr=""/>
          <p:cNvPicPr/>
          <p:nvPr/>
        </p:nvPicPr>
        <p:blipFill>
          <a:blip r:embed="rId2"/>
          <a:stretch/>
        </p:blipFill>
        <p:spPr>
          <a:xfrm>
            <a:off x="9576000" y="6413040"/>
            <a:ext cx="2450160" cy="392040"/>
          </a:xfrm>
          <a:prstGeom prst="rect">
            <a:avLst/>
          </a:prstGeom>
          <a:ln>
            <a:noFill/>
          </a:ln>
        </p:spPr>
      </p:pic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05520" y="277200"/>
            <a:ext cx="11359800" cy="558360"/>
          </a:xfrm>
          <a:prstGeom prst="rect">
            <a:avLst/>
          </a:prstGeom>
        </p:spPr>
        <p:txBody>
          <a:bodyPr lIns="0" rIns="0" tIns="0" bIns="0" anchor="b"/>
          <a:p>
            <a:pPr>
              <a:lnSpc>
                <a:spcPct val="100000"/>
              </a:lnSpc>
            </a:pPr>
            <a:r>
              <a:rPr b="0" lang="en-US" sz="3740" spc="-1" strike="noStrike">
                <a:solidFill>
                  <a:srgbClr val="880128"/>
                </a:solidFill>
                <a:latin typeface="Calibri"/>
                <a:ea typeface="ＭＳ Ｐゴシック"/>
              </a:rPr>
              <a:t>Click to edit Master title style</a:t>
            </a:r>
            <a:endParaRPr b="0" lang="en-US" sz="374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986400" y="825480"/>
            <a:ext cx="5115600" cy="3326760"/>
          </a:xfrm>
          <a:prstGeom prst="rect">
            <a:avLst/>
          </a:prstGeom>
        </p:spPr>
        <p:txBody>
          <a:bodyPr lIns="0" rIns="0" tIns="97560" bIns="97560"/>
          <a:p>
            <a:pPr marL="324000" indent="-323640">
              <a:lnSpc>
                <a:spcPct val="100000"/>
              </a:lnSpc>
              <a:spcBef>
                <a:spcPts val="533"/>
              </a:spcBef>
              <a:spcAft>
                <a:spcPts val="266"/>
              </a:spcAft>
              <a:buClr>
                <a:srgbClr val="800000"/>
              </a:buClr>
              <a:buFont typeface="Wingdings" charset="2"/>
              <a:buChar char=""/>
            </a:pPr>
            <a:r>
              <a:rPr b="0" lang="en-US" sz="374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Click to edit Master text styles</a:t>
            </a:r>
            <a:endParaRPr b="1" lang="en-US" sz="374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Second level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lvl="2" marL="143712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Arial"/>
              <a:buChar char="–"/>
            </a:pPr>
            <a:r>
              <a:rPr b="0" lang="en-US" sz="267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Third level</a:t>
            </a:r>
            <a:endParaRPr b="0" lang="en-US" sz="2670" spc="-1" strike="noStrike">
              <a:solidFill>
                <a:srgbClr val="000000"/>
              </a:solidFill>
              <a:latin typeface="Calibri"/>
            </a:endParaRPr>
          </a:p>
          <a:p>
            <a:pPr lvl="3" marL="1917720" indent="-32760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Franklin Gothic Book"/>
              <a:buChar char="○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Fourth level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4" marL="2394000" indent="-32364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Franklin Gothic Book"/>
              <a:buChar char="–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Fifth level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6305400" y="825480"/>
            <a:ext cx="5115600" cy="3326760"/>
          </a:xfrm>
          <a:prstGeom prst="rect">
            <a:avLst/>
          </a:prstGeom>
        </p:spPr>
        <p:txBody>
          <a:bodyPr lIns="0" rIns="0" tIns="97560" bIns="97560"/>
          <a:p>
            <a:pPr marL="324000" indent="-323640">
              <a:lnSpc>
                <a:spcPct val="100000"/>
              </a:lnSpc>
              <a:spcBef>
                <a:spcPts val="533"/>
              </a:spcBef>
              <a:spcAft>
                <a:spcPts val="266"/>
              </a:spcAft>
              <a:buClr>
                <a:srgbClr val="800000"/>
              </a:buClr>
              <a:buFont typeface="Wingdings" charset="2"/>
              <a:buChar char=""/>
            </a:pPr>
            <a:r>
              <a:rPr b="0" lang="en-US" sz="374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Click to edit Master text styles</a:t>
            </a:r>
            <a:endParaRPr b="1" lang="en-US" sz="374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Second level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lvl="2" marL="143712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Arial"/>
              <a:buChar char="–"/>
            </a:pPr>
            <a:r>
              <a:rPr b="0" lang="en-US" sz="267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Third level</a:t>
            </a:r>
            <a:endParaRPr b="0" lang="en-US" sz="2670" spc="-1" strike="noStrike">
              <a:solidFill>
                <a:srgbClr val="000000"/>
              </a:solidFill>
              <a:latin typeface="Calibri"/>
            </a:endParaRPr>
          </a:p>
          <a:p>
            <a:pPr lvl="3" marL="1917720" indent="-32760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Franklin Gothic Book"/>
              <a:buChar char="○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Fourth level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4" marL="2394000" indent="-32364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Franklin Gothic Book"/>
              <a:buChar char="–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Fifth level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12" descr=""/>
          <p:cNvPicPr/>
          <p:nvPr/>
        </p:nvPicPr>
        <p:blipFill>
          <a:blip r:embed="rId2"/>
          <a:stretch/>
        </p:blipFill>
        <p:spPr>
          <a:xfrm>
            <a:off x="9576000" y="6413040"/>
            <a:ext cx="2449800" cy="391680"/>
          </a:xfrm>
          <a:prstGeom prst="rect">
            <a:avLst/>
          </a:prstGeom>
          <a:ln>
            <a:noFill/>
          </a:ln>
        </p:spPr>
      </p:pic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09480" y="27324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en-US" sz="1829" spc="-1" strike="noStrike">
                <a:solidFill>
                  <a:srgbClr val="800000"/>
                </a:solidFill>
                <a:latin typeface="Arial"/>
              </a:rPr>
              <a:t>Click to edit the title text format</a:t>
            </a:r>
            <a:endParaRPr b="0" lang="en-US" sz="1829" spc="-1" strike="noStrike">
              <a:solidFill>
                <a:srgbClr val="800000"/>
              </a:solidFill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88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US" sz="2670" spc="-1" strike="noStrike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508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Second Outline Level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113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130" spc="-1" strike="noStrike">
                <a:solidFill>
                  <a:srgbClr val="000000"/>
                </a:solidFill>
                <a:latin typeface="Calibri"/>
              </a:rPr>
              <a:t>Third Outline Level</a:t>
            </a:r>
            <a:endParaRPr b="0" lang="en-US" sz="213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75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130" spc="-1" strike="noStrike">
                <a:solidFill>
                  <a:srgbClr val="000000"/>
                </a:solidFill>
                <a:latin typeface="Calibri"/>
              </a:rPr>
              <a:t>Fourth Outline Level</a:t>
            </a:r>
            <a:endParaRPr b="0" lang="en-US" sz="213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37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60" spc="-1" strike="noStrike">
                <a:solidFill>
                  <a:srgbClr val="000000"/>
                </a:solidFill>
                <a:latin typeface="Calibri"/>
              </a:rPr>
              <a:t>Fifth Outline Level</a:t>
            </a:r>
            <a:endParaRPr b="0" lang="en-US" sz="266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37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60" spc="-1" strike="noStrike">
                <a:solidFill>
                  <a:srgbClr val="000000"/>
                </a:solidFill>
                <a:latin typeface="Calibri"/>
              </a:rPr>
              <a:t>Sixth Outline Level</a:t>
            </a:r>
            <a:endParaRPr b="0" lang="en-US" sz="266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37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60" spc="-1" strike="noStrike">
                <a:solidFill>
                  <a:srgbClr val="000000"/>
                </a:solidFill>
                <a:latin typeface="Calibri"/>
              </a:rPr>
              <a:t>Seventh Outline Level</a:t>
            </a:r>
            <a:endParaRPr b="0" lang="en-US" sz="266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Picture 12" descr=""/>
          <p:cNvPicPr/>
          <p:nvPr/>
        </p:nvPicPr>
        <p:blipFill>
          <a:blip r:embed="rId2"/>
          <a:stretch/>
        </p:blipFill>
        <p:spPr>
          <a:xfrm>
            <a:off x="9576000" y="6413040"/>
            <a:ext cx="2449800" cy="391680"/>
          </a:xfrm>
          <a:prstGeom prst="rect">
            <a:avLst/>
          </a:prstGeom>
          <a:ln>
            <a:noFill/>
          </a:ln>
        </p:spPr>
      </p:pic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605160" y="277200"/>
            <a:ext cx="11359800" cy="558360"/>
          </a:xfrm>
          <a:prstGeom prst="rect">
            <a:avLst/>
          </a:prstGeom>
        </p:spPr>
        <p:txBody>
          <a:bodyPr lIns="0" rIns="0" tIns="0" bIns="0" anchor="b"/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880128"/>
                </a:solidFill>
                <a:latin typeface="Calibri"/>
                <a:ea typeface="ＭＳ Ｐゴシック"/>
              </a:rPr>
              <a:t>Click to edit Master title style</a:t>
            </a:r>
            <a:endParaRPr b="0" lang="en-US" sz="2800" spc="-1" strike="noStrike">
              <a:solidFill>
                <a:srgbClr val="800000"/>
              </a:solidFill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986400" y="953640"/>
            <a:ext cx="10434960" cy="2342880"/>
          </a:xfrm>
          <a:prstGeom prst="rect">
            <a:avLst/>
          </a:prstGeom>
        </p:spPr>
        <p:txBody>
          <a:bodyPr lIns="0" rIns="0" tIns="97560" bIns="97560"/>
          <a:p>
            <a:pPr marL="243000" indent="-242640">
              <a:lnSpc>
                <a:spcPct val="100000"/>
              </a:lnSpc>
              <a:spcBef>
                <a:spcPts val="400"/>
              </a:spcBef>
              <a:spcAft>
                <a:spcPts val="201"/>
              </a:spcAft>
              <a:buClr>
                <a:srgbClr val="800000"/>
              </a:buClr>
              <a:buFont typeface="Wingdings" charset="2"/>
              <a:buChar char="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Click to edit Master text styles</a:t>
            </a:r>
            <a:endParaRPr b="1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1" marL="660240" indent="-302760">
              <a:lnSpc>
                <a:spcPct val="100000"/>
              </a:lnSpc>
              <a:spcBef>
                <a:spcPts val="201"/>
              </a:spcBef>
              <a:spcAft>
                <a:spcPts val="201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Second level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2" marL="1077840" indent="-302760">
              <a:lnSpc>
                <a:spcPct val="100000"/>
              </a:lnSpc>
              <a:spcBef>
                <a:spcPts val="201"/>
              </a:spcBef>
              <a:spcAft>
                <a:spcPts val="201"/>
              </a:spcAft>
              <a:buClr>
                <a:srgbClr val="800000"/>
              </a:buClr>
              <a:buFont typeface="Arial"/>
              <a:buChar char="–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Third level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3" marL="1438200" indent="-245880">
              <a:lnSpc>
                <a:spcPct val="100000"/>
              </a:lnSpc>
              <a:spcBef>
                <a:spcPts val="201"/>
              </a:spcBef>
              <a:spcAft>
                <a:spcPts val="201"/>
              </a:spcAft>
              <a:buClr>
                <a:srgbClr val="800000"/>
              </a:buClr>
              <a:buFont typeface="Franklin Gothic Book"/>
              <a:buChar char="○"/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Fourth level</a:t>
            </a:r>
            <a:endParaRPr b="0" lang="en-US" sz="1600" spc="-1" strike="noStrike">
              <a:solidFill>
                <a:srgbClr val="000000"/>
              </a:solidFill>
              <a:latin typeface="Calibri"/>
            </a:endParaRPr>
          </a:p>
          <a:p>
            <a:pPr lvl="4" marL="1795320" indent="-242640">
              <a:lnSpc>
                <a:spcPct val="100000"/>
              </a:lnSpc>
              <a:spcBef>
                <a:spcPts val="201"/>
              </a:spcBef>
              <a:spcAft>
                <a:spcPts val="201"/>
              </a:spcAft>
              <a:buClr>
                <a:srgbClr val="800000"/>
              </a:buClr>
              <a:buFont typeface="Franklin Gothic Book"/>
              <a:buChar char="–"/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Fifth level</a:t>
            </a:r>
            <a:endParaRPr b="0" lang="en-US" sz="16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37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TextShape 1"/>
          <p:cNvSpPr txBox="1"/>
          <p:nvPr/>
        </p:nvSpPr>
        <p:spPr>
          <a:xfrm>
            <a:off x="605520" y="277200"/>
            <a:ext cx="11359800" cy="5583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>
              <a:lnSpc>
                <a:spcPct val="100000"/>
              </a:lnSpc>
            </a:pPr>
            <a:r>
              <a:rPr b="0" lang="en-US" sz="3740" spc="-1" strike="noStrike">
                <a:solidFill>
                  <a:srgbClr val="880128"/>
                </a:solidFill>
                <a:latin typeface="Calibri"/>
                <a:ea typeface="ＭＳ Ｐゴシック"/>
              </a:rPr>
              <a:t>Diagnosis of Multiple Myeloma</a:t>
            </a:r>
            <a:endParaRPr b="0" lang="en-US" sz="374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4" name="TextShape 2"/>
          <p:cNvSpPr txBox="1"/>
          <p:nvPr/>
        </p:nvSpPr>
        <p:spPr>
          <a:xfrm>
            <a:off x="986400" y="953640"/>
            <a:ext cx="10434960" cy="4777560"/>
          </a:xfrm>
          <a:prstGeom prst="rect">
            <a:avLst/>
          </a:prstGeom>
          <a:noFill/>
          <a:ln>
            <a:noFill/>
          </a:ln>
        </p:spPr>
        <p:txBody>
          <a:bodyPr lIns="0" rIns="0" tIns="97560" bIns="97560"/>
          <a:p>
            <a:pPr marL="324000" indent="-323640">
              <a:lnSpc>
                <a:spcPct val="100000"/>
              </a:lnSpc>
              <a:spcBef>
                <a:spcPts val="533"/>
              </a:spcBef>
              <a:spcAft>
                <a:spcPts val="266"/>
              </a:spcAft>
              <a:buClr>
                <a:srgbClr val="800000"/>
              </a:buClr>
              <a:buFont typeface="Wingdings" charset="2"/>
              <a:buChar char=""/>
            </a:pPr>
            <a:r>
              <a:rPr b="0" lang="en-US" sz="267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Traditional criteria: Monoclonal plasma cells + attributable “CRAB” features</a:t>
            </a:r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214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Calcium &gt; 1 mg/dL above ULN or 11 mg/dL</a:t>
            </a:r>
            <a:endParaRPr b="0" lang="en-US" sz="214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214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Hemoglobin &gt;2 g/dL below LLN or &lt;10 g/dL</a:t>
            </a:r>
            <a:endParaRPr b="0" lang="en-US" sz="214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214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≥</a:t>
            </a:r>
            <a:r>
              <a:rPr b="0" lang="en-US" sz="214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1 osteolytic lesion</a:t>
            </a:r>
            <a:endParaRPr b="0" lang="en-US" sz="214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214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CrCl &lt; 40 mL/min or serum Cr &gt;2 mg/dL</a:t>
            </a:r>
            <a:endParaRPr b="0" lang="en-US" sz="2140" spc="-1" strike="noStrike">
              <a:solidFill>
                <a:srgbClr val="000000"/>
              </a:solidFill>
              <a:latin typeface="Calibri"/>
            </a:endParaRPr>
          </a:p>
          <a:p>
            <a:pPr marL="324000" indent="-323640">
              <a:lnSpc>
                <a:spcPct val="100000"/>
              </a:lnSpc>
              <a:spcBef>
                <a:spcPts val="533"/>
              </a:spcBef>
              <a:spcAft>
                <a:spcPts val="266"/>
              </a:spcAft>
              <a:buClr>
                <a:srgbClr val="800000"/>
              </a:buClr>
              <a:buFont typeface="Wingdings" charset="2"/>
              <a:buChar char=""/>
            </a:pPr>
            <a:r>
              <a:rPr b="0" lang="en-US" sz="267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2014 Update to IMWG Criteria include the following as “myeloma-defining events” even in absence of CRAB:</a:t>
            </a:r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214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 </a:t>
            </a:r>
            <a:r>
              <a:rPr b="0" lang="en-US" sz="214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&gt;60% bone marrow plasma cells</a:t>
            </a:r>
            <a:endParaRPr b="0" lang="en-US" sz="214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214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Serum free light chain ratio &gt;100</a:t>
            </a:r>
            <a:endParaRPr b="0" lang="en-US" sz="214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214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&gt;1 focal lesion on total body MRI</a:t>
            </a:r>
            <a:endParaRPr b="0" lang="en-US" sz="214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TextShape 1"/>
          <p:cNvSpPr txBox="1"/>
          <p:nvPr/>
        </p:nvSpPr>
        <p:spPr>
          <a:xfrm>
            <a:off x="605160" y="277200"/>
            <a:ext cx="11359800" cy="5583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>
            <a:norm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880128"/>
                </a:solidFill>
                <a:latin typeface="Calibri"/>
                <a:ea typeface="ＭＳ Ｐゴシック"/>
              </a:rPr>
              <a:t>BiTE (bispecific T cell engager)</a:t>
            </a:r>
            <a:endParaRPr b="0" lang="en-US" sz="2800" spc="-1" strike="noStrike">
              <a:solidFill>
                <a:srgbClr val="800000"/>
              </a:solidFill>
              <a:latin typeface="Arial"/>
            </a:endParaRPr>
          </a:p>
        </p:txBody>
      </p:sp>
      <p:pic>
        <p:nvPicPr>
          <p:cNvPr id="203" name="Picture 3" descr=""/>
          <p:cNvPicPr/>
          <p:nvPr/>
        </p:nvPicPr>
        <p:blipFill>
          <a:blip r:embed="rId1"/>
          <a:stretch/>
        </p:blipFill>
        <p:spPr>
          <a:xfrm>
            <a:off x="1923120" y="952560"/>
            <a:ext cx="7842960" cy="5360760"/>
          </a:xfrm>
          <a:prstGeom prst="rect">
            <a:avLst/>
          </a:prstGeom>
          <a:ln>
            <a:noFill/>
          </a:ln>
        </p:spPr>
      </p:pic>
      <p:sp>
        <p:nvSpPr>
          <p:cNvPr id="204" name="CustomShape 2"/>
          <p:cNvSpPr/>
          <p:nvPr/>
        </p:nvSpPr>
        <p:spPr>
          <a:xfrm>
            <a:off x="1523880" y="6453720"/>
            <a:ext cx="7314840" cy="250200"/>
          </a:xfrm>
          <a:prstGeom prst="rect">
            <a:avLst/>
          </a:prstGeom>
          <a:solidFill>
            <a:schemeClr val="bg1"/>
          </a:solidFill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n-US" sz="1050" spc="-1" strike="noStrike">
                <a:solidFill>
                  <a:srgbClr val="800000"/>
                </a:solidFill>
                <a:latin typeface="Arial"/>
                <a:ea typeface="ＭＳ Ｐゴシック"/>
              </a:rPr>
              <a:t>Baeuerle, Cancer Res 2009</a:t>
            </a:r>
            <a:endParaRPr b="0" lang="en-US" sz="1050" spc="-1" strike="noStrike">
              <a:latin typeface="Times New Roman"/>
            </a:endParaRPr>
          </a:p>
        </p:txBody>
      </p:sp>
      <p:sp>
        <p:nvSpPr>
          <p:cNvPr id="205" name="CustomShape 3"/>
          <p:cNvSpPr/>
          <p:nvPr/>
        </p:nvSpPr>
        <p:spPr>
          <a:xfrm>
            <a:off x="6751440" y="5694840"/>
            <a:ext cx="2583000" cy="295920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en-US" sz="1350" spc="-1" strike="noStrike">
                <a:solidFill>
                  <a:srgbClr val="1e1c11"/>
                </a:solidFill>
                <a:latin typeface="Arial"/>
                <a:ea typeface="ＭＳ Ｐゴシック"/>
              </a:rPr>
              <a:t>Blinatumumab FDA-approved</a:t>
            </a:r>
            <a:endParaRPr b="0" lang="en-US" sz="1350" spc="-1" strike="noStrike">
              <a:latin typeface="Times New Roman"/>
            </a:endParaRPr>
          </a:p>
        </p:txBody>
      </p:sp>
    </p:spTree>
  </p:cSld>
  <p:timing>
    <p:tnLst>
      <p:par>
        <p:cTn id="85" dur="indefinite" restart="never" nodeType="tmRoot">
          <p:childTnLst>
            <p:seq>
              <p:cTn id="8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TextShape 1"/>
          <p:cNvSpPr txBox="1"/>
          <p:nvPr/>
        </p:nvSpPr>
        <p:spPr>
          <a:xfrm>
            <a:off x="605520" y="277200"/>
            <a:ext cx="11359800" cy="5583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>
            <a:normAutofit/>
          </a:bodyPr>
          <a:p>
            <a:pPr>
              <a:lnSpc>
                <a:spcPct val="100000"/>
              </a:lnSpc>
            </a:pPr>
            <a:r>
              <a:rPr b="0" lang="en-US" sz="3740" spc="-1" strike="noStrike">
                <a:solidFill>
                  <a:srgbClr val="880128"/>
                </a:solidFill>
                <a:latin typeface="Calibri"/>
                <a:ea typeface="ＭＳ Ｐゴシック"/>
              </a:rPr>
              <a:t>Immunotherapy targets for myeloma</a:t>
            </a:r>
            <a:endParaRPr b="0" lang="en-US" sz="374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7" name="TextShape 2"/>
          <p:cNvSpPr txBox="1"/>
          <p:nvPr/>
        </p:nvSpPr>
        <p:spPr>
          <a:xfrm>
            <a:off x="986400" y="825480"/>
            <a:ext cx="5115600" cy="3326760"/>
          </a:xfrm>
          <a:prstGeom prst="rect">
            <a:avLst/>
          </a:prstGeom>
          <a:noFill/>
          <a:ln>
            <a:noFill/>
          </a:ln>
        </p:spPr>
        <p:txBody>
          <a:bodyPr lIns="0" rIns="0" tIns="97560" bIns="97560">
            <a:normAutofit/>
          </a:bodyPr>
          <a:p>
            <a:pPr marL="324000" indent="-323640">
              <a:lnSpc>
                <a:spcPct val="100000"/>
              </a:lnSpc>
              <a:spcBef>
                <a:spcPts val="533"/>
              </a:spcBef>
              <a:spcAft>
                <a:spcPts val="266"/>
              </a:spcAft>
              <a:buClr>
                <a:srgbClr val="800000"/>
              </a:buClr>
              <a:buFont typeface="Wingdings" charset="2"/>
              <a:buChar char="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The classics:</a:t>
            </a:r>
            <a:endParaRPr b="1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CD138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CD38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CD56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kappa light chain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(CD19)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endParaRPr b="1" lang="en-US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8" name="TextShape 3"/>
          <p:cNvSpPr txBox="1"/>
          <p:nvPr/>
        </p:nvSpPr>
        <p:spPr>
          <a:xfrm>
            <a:off x="5828760" y="884160"/>
            <a:ext cx="4038120" cy="4525560"/>
          </a:xfrm>
          <a:prstGeom prst="rect">
            <a:avLst/>
          </a:prstGeom>
          <a:noFill/>
          <a:ln>
            <a:noFill/>
          </a:ln>
        </p:spPr>
        <p:txBody>
          <a:bodyPr lIns="0" rIns="0" tIns="97560" bIns="97560">
            <a:normAutofit/>
          </a:bodyPr>
          <a:p>
            <a:pPr marL="171360" indent="-171000">
              <a:lnSpc>
                <a:spcPct val="100000"/>
              </a:lnSpc>
              <a:spcBef>
                <a:spcPts val="533"/>
              </a:spcBef>
              <a:spcAft>
                <a:spcPts val="266"/>
              </a:spcAft>
              <a:buClr>
                <a:srgbClr val="800000"/>
              </a:buClr>
              <a:buFont typeface="Wingdings" charset="2"/>
              <a:buChar char="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The new models:</a:t>
            </a:r>
            <a:endParaRPr b="1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1" marL="557280" indent="-21384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Lewis Y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1" marL="557280" indent="-21384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CD44v6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1" marL="557280" indent="-21384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MAGE A3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1" marL="557280" indent="-21384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NY-ESO-1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1" marL="557280" indent="-21384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CS1/SLAMF7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1" marL="557280" indent="-21384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BCMA 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1" marL="557280" indent="-21384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Integrin beta 7 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1" marL="557280" indent="-21384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FcRH5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1" marL="557280" indent="-21384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CD48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1" marL="557280" indent="-21384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CD46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1" marL="557280" indent="-21384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CD229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1" marL="557280" indent="-21384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GPRC5D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533"/>
              </a:spcBef>
              <a:spcAft>
                <a:spcPts val="266"/>
              </a:spcAft>
            </a:pPr>
            <a:endParaRPr b="1" lang="en-US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9" name="CustomShape 4"/>
          <p:cNvSpPr/>
          <p:nvPr/>
        </p:nvSpPr>
        <p:spPr>
          <a:xfrm>
            <a:off x="6192720" y="1771560"/>
            <a:ext cx="4474800" cy="3394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10" name="CustomShape 5"/>
          <p:cNvSpPr/>
          <p:nvPr/>
        </p:nvSpPr>
        <p:spPr>
          <a:xfrm>
            <a:off x="6364800" y="2952360"/>
            <a:ext cx="974520" cy="389160"/>
          </a:xfrm>
          <a:prstGeom prst="rect">
            <a:avLst/>
          </a:prstGeom>
          <a:noFill/>
          <a:ln w="38160">
            <a:solidFill>
              <a:srgbClr val="c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timing>
    <p:tnLst>
      <p:par>
        <p:cTn id="87" dur="indefinite" restart="never" nodeType="tmRoot">
          <p:childTnLst>
            <p:seq>
              <p:cTn id="88" dur="indefinite" nodeType="mainSeq">
                <p:childTnLst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TextShape 1"/>
          <p:cNvSpPr txBox="1"/>
          <p:nvPr/>
        </p:nvSpPr>
        <p:spPr>
          <a:xfrm>
            <a:off x="605520" y="277200"/>
            <a:ext cx="11359800" cy="5583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>
            <a:normAutofit/>
          </a:bodyPr>
          <a:p>
            <a:pPr>
              <a:lnSpc>
                <a:spcPct val="100000"/>
              </a:lnSpc>
            </a:pPr>
            <a:r>
              <a:rPr b="0" lang="en-US" sz="3740" spc="-1" strike="noStrike">
                <a:solidFill>
                  <a:srgbClr val="880128"/>
                </a:solidFill>
                <a:latin typeface="Calibri"/>
                <a:ea typeface="ＭＳ Ｐゴシック"/>
              </a:rPr>
              <a:t>Cellular therapy in MM: what’s happening in 2019</a:t>
            </a:r>
            <a:endParaRPr b="0" lang="en-US" sz="374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2" name="TextShape 2"/>
          <p:cNvSpPr txBox="1"/>
          <p:nvPr/>
        </p:nvSpPr>
        <p:spPr>
          <a:xfrm>
            <a:off x="986400" y="953640"/>
            <a:ext cx="10434960" cy="5334120"/>
          </a:xfrm>
          <a:prstGeom prst="rect">
            <a:avLst/>
          </a:prstGeom>
          <a:noFill/>
          <a:ln>
            <a:noFill/>
          </a:ln>
        </p:spPr>
        <p:txBody>
          <a:bodyPr lIns="0" rIns="0" tIns="97560" bIns="97560">
            <a:normAutofit/>
          </a:bodyPr>
          <a:p>
            <a:pPr marL="324000" indent="-323640">
              <a:lnSpc>
                <a:spcPct val="100000"/>
              </a:lnSpc>
              <a:spcBef>
                <a:spcPts val="533"/>
              </a:spcBef>
              <a:spcAft>
                <a:spcPts val="266"/>
              </a:spcAft>
              <a:buClr>
                <a:srgbClr val="800000"/>
              </a:buClr>
              <a:buFont typeface="Wingdings" charset="2"/>
              <a:buChar char=""/>
            </a:pPr>
            <a:r>
              <a:rPr b="0" lang="en-US" sz="267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BCMA CAR registration trials in rel/ref MM</a:t>
            </a:r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Ongoing ph 1/2 for next-gen CAR products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endParaRPr b="1" lang="en-US" sz="1800" spc="-1" strike="noStrike">
              <a:solidFill>
                <a:srgbClr val="000000"/>
              </a:solidFill>
              <a:latin typeface="Calibri"/>
            </a:endParaRPr>
          </a:p>
          <a:p>
            <a:pPr marL="324000" indent="-323640">
              <a:lnSpc>
                <a:spcPct val="100000"/>
              </a:lnSpc>
              <a:spcBef>
                <a:spcPts val="533"/>
              </a:spcBef>
              <a:spcAft>
                <a:spcPts val="266"/>
              </a:spcAft>
              <a:buClr>
                <a:srgbClr val="800000"/>
              </a:buClr>
              <a:buFont typeface="Wingdings" charset="2"/>
              <a:buChar char=""/>
            </a:pPr>
            <a:r>
              <a:rPr b="0" lang="en-US" sz="267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BCMA CAR trials for less-heavily treated patients</a:t>
            </a:r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1-3 priors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Post-induction in hi risk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2" marL="143712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Arial"/>
              <a:buChar char="–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CART-BCMA +/- CART-19 (PI: Al Garfall)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endParaRPr b="1" lang="en-US" sz="1800" spc="-1" strike="noStrike">
              <a:solidFill>
                <a:srgbClr val="000000"/>
              </a:solidFill>
              <a:latin typeface="Calibri"/>
            </a:endParaRPr>
          </a:p>
          <a:p>
            <a:pPr marL="324000" indent="-323640">
              <a:lnSpc>
                <a:spcPct val="100000"/>
              </a:lnSpc>
              <a:spcBef>
                <a:spcPts val="533"/>
              </a:spcBef>
              <a:spcAft>
                <a:spcPts val="266"/>
              </a:spcAft>
              <a:buClr>
                <a:srgbClr val="800000"/>
              </a:buClr>
              <a:buFont typeface="Wingdings" charset="2"/>
              <a:buChar char=""/>
            </a:pPr>
            <a:r>
              <a:rPr b="0" lang="en-US" sz="267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BCMA CAR combo trials</a:t>
            </a:r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CART-19, IMiDs, checkpoint inhibitors?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Post-autoSCT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endParaRPr b="1" lang="en-US" sz="1800" spc="-1" strike="noStrike">
              <a:solidFill>
                <a:srgbClr val="000000"/>
              </a:solidFill>
              <a:latin typeface="Calibri"/>
            </a:endParaRPr>
          </a:p>
          <a:p>
            <a:pPr marL="324000" indent="-323640">
              <a:lnSpc>
                <a:spcPct val="100000"/>
              </a:lnSpc>
              <a:spcBef>
                <a:spcPts val="533"/>
              </a:spcBef>
              <a:spcAft>
                <a:spcPts val="266"/>
              </a:spcAft>
              <a:buClr>
                <a:srgbClr val="800000"/>
              </a:buClr>
              <a:buFont typeface="Wingdings" charset="2"/>
              <a:buChar char=""/>
            </a:pPr>
            <a:r>
              <a:rPr b="0" lang="en-US" sz="267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CAR T cells against CD38, SLAMF7, GPRC5D</a:t>
            </a:r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533"/>
              </a:spcBef>
              <a:spcAft>
                <a:spcPts val="266"/>
              </a:spcAft>
            </a:pPr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  <a:p>
            <a:pPr marL="324000" indent="-323640">
              <a:lnSpc>
                <a:spcPct val="100000"/>
              </a:lnSpc>
              <a:spcBef>
                <a:spcPts val="533"/>
              </a:spcBef>
              <a:spcAft>
                <a:spcPts val="266"/>
              </a:spcAft>
              <a:buClr>
                <a:srgbClr val="800000"/>
              </a:buClr>
              <a:buFont typeface="Wingdings" charset="2"/>
              <a:buChar char=""/>
            </a:pPr>
            <a:r>
              <a:rPr b="0" lang="en-US" sz="267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Gene-edited T cells</a:t>
            </a:r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“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Off-the-shelf” allogeneic CAR T cells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PD-1 deficient NY-ESO1 TCR T cells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timing>
    <p:tnLst>
      <p:par>
        <p:cTn id="93" dur="indefinite" restart="never" nodeType="tmRoot">
          <p:childTnLst>
            <p:seq>
              <p:cTn id="9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TextShape 1"/>
          <p:cNvSpPr txBox="1"/>
          <p:nvPr/>
        </p:nvSpPr>
        <p:spPr>
          <a:xfrm>
            <a:off x="605160" y="277200"/>
            <a:ext cx="11359800" cy="5583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>
            <a:norm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880128"/>
                </a:solidFill>
                <a:latin typeface="Calibri"/>
                <a:ea typeface="ＭＳ Ｐゴシック"/>
              </a:rPr>
              <a:t>Comparison of immunotherapy approaches</a:t>
            </a:r>
            <a:endParaRPr b="0" lang="en-US" sz="2800" spc="-1" strike="noStrike">
              <a:solidFill>
                <a:srgbClr val="800000"/>
              </a:solidFill>
              <a:latin typeface="Arial"/>
            </a:endParaRPr>
          </a:p>
        </p:txBody>
      </p:sp>
      <p:graphicFrame>
        <p:nvGraphicFramePr>
          <p:cNvPr id="214" name="Table 2"/>
          <p:cNvGraphicFramePr/>
          <p:nvPr/>
        </p:nvGraphicFramePr>
        <p:xfrm>
          <a:off x="1977120" y="1086840"/>
          <a:ext cx="8229240" cy="3504960"/>
        </p:xfrm>
        <a:graphic>
          <a:graphicData uri="http://schemas.openxmlformats.org/drawingml/2006/table">
            <a:tbl>
              <a:tblPr/>
              <a:tblGrid>
                <a:gridCol w="3096720"/>
                <a:gridCol w="1674000"/>
                <a:gridCol w="1635120"/>
                <a:gridCol w="1823400"/>
              </a:tblGrid>
              <a:tr h="342360">
                <a:tc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0099e6"/>
                    </a:solidFill>
                  </a:tcPr>
                </a:tc>
                <a:tc>
                  <a:txBody>
                    <a:bodyPr lIns="68400" rIns="68400" tIns="34200" bIns="3420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400" spc="-1" strike="noStrike">
                          <a:solidFill>
                            <a:srgbClr val="131313"/>
                          </a:solidFill>
                          <a:latin typeface="Arial"/>
                          <a:ea typeface="ＭＳ Ｐゴシック"/>
                        </a:rPr>
                        <a:t>ADCs</a:t>
                      </a:r>
                      <a:endParaRPr b="0" lang="en-US" sz="1400" spc="-1" strike="noStrike">
                        <a:latin typeface="Times New Roman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0099e6"/>
                    </a:solidFill>
                  </a:tcPr>
                </a:tc>
                <a:tc>
                  <a:txBody>
                    <a:bodyPr lIns="68400" rIns="68400" tIns="34200" bIns="3420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400" spc="-1" strike="noStrike">
                          <a:solidFill>
                            <a:srgbClr val="131313"/>
                          </a:solidFill>
                          <a:latin typeface="Arial"/>
                          <a:ea typeface="ＭＳ Ｐゴシック"/>
                        </a:rPr>
                        <a:t>CARs</a:t>
                      </a:r>
                      <a:endParaRPr b="0" lang="en-US" sz="1400" spc="-1" strike="noStrike">
                        <a:latin typeface="Times New Roman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0099e6"/>
                    </a:solidFill>
                  </a:tcPr>
                </a:tc>
                <a:tc>
                  <a:txBody>
                    <a:bodyPr lIns="68400" rIns="68400" tIns="34200" bIns="3420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400" spc="-1" strike="noStrike">
                          <a:solidFill>
                            <a:srgbClr val="131313"/>
                          </a:solidFill>
                          <a:latin typeface="Arial"/>
                          <a:ea typeface="ＭＳ Ｐゴシック"/>
                        </a:rPr>
                        <a:t>BiTEs</a:t>
                      </a:r>
                      <a:endParaRPr b="0" lang="en-US" sz="1400" spc="-1" strike="noStrike">
                        <a:latin typeface="Times New Roman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0099e6"/>
                    </a:solidFill>
                  </a:tcPr>
                </a:tc>
              </a:tr>
              <a:tr h="342360">
                <a:tc>
                  <a:txBody>
                    <a:bodyPr lIns="68400" rIns="68400" tIns="34200" bIns="3420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131313"/>
                          </a:solidFill>
                          <a:latin typeface="Arial"/>
                          <a:ea typeface="ＭＳ Ｐゴシック"/>
                        </a:rPr>
                        <a:t>Off-the-shelf</a:t>
                      </a:r>
                      <a:endParaRPr b="0" lang="en-US" sz="1400" spc="-1" strike="noStrike">
                        <a:latin typeface="Times New Roman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df5"/>
                    </a:solidFill>
                  </a:tcPr>
                </a:tc>
                <a:tc>
                  <a:txBody>
                    <a:bodyPr lIns="68400" rIns="68400" tIns="34200" bIns="3420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131313"/>
                          </a:solidFill>
                          <a:latin typeface="Arial"/>
                          <a:ea typeface="ＭＳ Ｐゴシック"/>
                        </a:rPr>
                        <a:t>Yes</a:t>
                      </a:r>
                      <a:endParaRPr b="0" lang="en-US" sz="1400" spc="-1" strike="noStrike">
                        <a:latin typeface="Times New Roman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df5"/>
                    </a:solidFill>
                  </a:tcPr>
                </a:tc>
                <a:tc>
                  <a:txBody>
                    <a:bodyPr lIns="68400" rIns="68400" tIns="34200" bIns="3420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131313"/>
                          </a:solidFill>
                          <a:latin typeface="Arial"/>
                          <a:ea typeface="ＭＳ Ｐゴシック"/>
                        </a:rPr>
                        <a:t>Not yet</a:t>
                      </a:r>
                      <a:endParaRPr b="0" lang="en-US" sz="1400" spc="-1" strike="noStrike">
                        <a:latin typeface="Times New Roman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df5"/>
                    </a:solidFill>
                  </a:tcPr>
                </a:tc>
                <a:tc>
                  <a:txBody>
                    <a:bodyPr lIns="68400" rIns="68400" tIns="34200" bIns="3420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131313"/>
                          </a:solidFill>
                          <a:latin typeface="Arial"/>
                          <a:ea typeface="ＭＳ Ｐゴシック"/>
                        </a:rPr>
                        <a:t>Yes</a:t>
                      </a:r>
                      <a:endParaRPr b="0" lang="en-US" sz="1400" spc="-1" strike="noStrike">
                        <a:latin typeface="Times New Roman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df5"/>
                    </a:solidFill>
                  </a:tcPr>
                </a:tc>
              </a:tr>
              <a:tr h="342360">
                <a:tc>
                  <a:txBody>
                    <a:bodyPr lIns="68400" rIns="68400" tIns="34200" bIns="3420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131313"/>
                          </a:solidFill>
                          <a:latin typeface="Arial"/>
                          <a:ea typeface="ＭＳ Ｐゴシック"/>
                        </a:rPr>
                        <a:t>Ease of administration</a:t>
                      </a:r>
                      <a:endParaRPr b="0" lang="en-US" sz="1400" spc="-1" strike="noStrike">
                        <a:latin typeface="Times New Roman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ffa"/>
                    </a:solidFill>
                  </a:tcPr>
                </a:tc>
                <a:tc>
                  <a:txBody>
                    <a:bodyPr lIns="68400" rIns="68400" tIns="34200" bIns="3420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131313"/>
                          </a:solidFill>
                          <a:latin typeface="Arial"/>
                          <a:ea typeface="ＭＳ Ｐゴシック"/>
                        </a:rPr>
                        <a:t>++++</a:t>
                      </a:r>
                      <a:endParaRPr b="0" lang="en-US" sz="1400" spc="-1" strike="noStrike">
                        <a:latin typeface="Times New Roman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ffa"/>
                    </a:solidFill>
                  </a:tcPr>
                </a:tc>
                <a:tc>
                  <a:txBody>
                    <a:bodyPr lIns="68400" rIns="68400" tIns="34200" bIns="3420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131313"/>
                          </a:solidFill>
                          <a:latin typeface="Arial"/>
                          <a:ea typeface="ＭＳ Ｐゴシック"/>
                        </a:rPr>
                        <a:t>+</a:t>
                      </a:r>
                      <a:endParaRPr b="0" lang="en-US" sz="1400" spc="-1" strike="noStrike">
                        <a:latin typeface="Times New Roman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ffa"/>
                    </a:solidFill>
                  </a:tcPr>
                </a:tc>
                <a:tc>
                  <a:txBody>
                    <a:bodyPr lIns="68400" rIns="68400" tIns="34200" bIns="3420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131313"/>
                          </a:solidFill>
                          <a:latin typeface="Arial"/>
                          <a:ea typeface="ＭＳ Ｐゴシック"/>
                        </a:rPr>
                        <a:t>+ to ++</a:t>
                      </a:r>
                      <a:endParaRPr b="0" lang="en-US" sz="1400" spc="-1" strike="noStrike">
                        <a:latin typeface="Times New Roman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ffa"/>
                    </a:solidFill>
                  </a:tcPr>
                </a:tc>
              </a:tr>
              <a:tr h="342360">
                <a:tc>
                  <a:txBody>
                    <a:bodyPr lIns="68400" rIns="68400" tIns="34200" bIns="3420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131313"/>
                          </a:solidFill>
                          <a:latin typeface="Arial"/>
                          <a:ea typeface="ＭＳ Ｐゴシック"/>
                        </a:rPr>
                        <a:t>Repeated dosing required</a:t>
                      </a:r>
                      <a:endParaRPr b="0" lang="en-US" sz="1400" spc="-1" strike="noStrike">
                        <a:latin typeface="Times New Roman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df5"/>
                    </a:solidFill>
                  </a:tcPr>
                </a:tc>
                <a:tc>
                  <a:txBody>
                    <a:bodyPr lIns="68400" rIns="68400" tIns="34200" bIns="3420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131313"/>
                          </a:solidFill>
                          <a:latin typeface="Arial"/>
                          <a:ea typeface="ＭＳ Ｐゴシック"/>
                        </a:rPr>
                        <a:t>Yes</a:t>
                      </a:r>
                      <a:endParaRPr b="0" lang="en-US" sz="1400" spc="-1" strike="noStrike">
                        <a:latin typeface="Times New Roman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df5"/>
                    </a:solidFill>
                  </a:tcPr>
                </a:tc>
                <a:tc>
                  <a:txBody>
                    <a:bodyPr lIns="68400" rIns="68400" tIns="34200" bIns="3420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131313"/>
                          </a:solidFill>
                          <a:latin typeface="Arial"/>
                          <a:ea typeface="ＭＳ Ｐゴシック"/>
                        </a:rPr>
                        <a:t>No</a:t>
                      </a:r>
                      <a:endParaRPr b="0" lang="en-US" sz="1400" spc="-1" strike="noStrike">
                        <a:latin typeface="Times New Roman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df5"/>
                    </a:solidFill>
                  </a:tcPr>
                </a:tc>
                <a:tc>
                  <a:txBody>
                    <a:bodyPr lIns="68400" rIns="68400" tIns="34200" bIns="3420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131313"/>
                          </a:solidFill>
                          <a:latin typeface="Arial"/>
                          <a:ea typeface="ＭＳ Ｐゴシック"/>
                        </a:rPr>
                        <a:t>Yes</a:t>
                      </a:r>
                      <a:endParaRPr b="0" lang="en-US" sz="1400" spc="-1" strike="noStrike">
                        <a:latin typeface="Times New Roman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df5"/>
                    </a:solidFill>
                  </a:tcPr>
                </a:tc>
              </a:tr>
              <a:tr h="597240">
                <a:tc>
                  <a:txBody>
                    <a:bodyPr lIns="68400" rIns="68400" tIns="34200" bIns="3420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131313"/>
                          </a:solidFill>
                          <a:latin typeface="Arial"/>
                          <a:ea typeface="ＭＳ Ｐゴシック"/>
                        </a:rPr>
                        <a:t>Dependent on patient T cell “fitness”</a:t>
                      </a:r>
                      <a:endParaRPr b="0" lang="en-US" sz="1400" spc="-1" strike="noStrike">
                        <a:latin typeface="Times New Roman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ffa"/>
                    </a:solidFill>
                  </a:tcPr>
                </a:tc>
                <a:tc>
                  <a:txBody>
                    <a:bodyPr lIns="68400" rIns="68400" tIns="34200" bIns="3420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131313"/>
                          </a:solidFill>
                          <a:latin typeface="Arial"/>
                          <a:ea typeface="ＭＳ Ｐゴシック"/>
                        </a:rPr>
                        <a:t>No</a:t>
                      </a:r>
                      <a:endParaRPr b="0" lang="en-US" sz="1400" spc="-1" strike="noStrike">
                        <a:latin typeface="Times New Roman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ffa"/>
                    </a:solidFill>
                  </a:tcPr>
                </a:tc>
                <a:tc>
                  <a:txBody>
                    <a:bodyPr lIns="68400" rIns="68400" tIns="34200" bIns="3420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131313"/>
                          </a:solidFill>
                          <a:latin typeface="Arial"/>
                          <a:ea typeface="ＭＳ Ｐゴシック"/>
                        </a:rPr>
                        <a:t>Yes</a:t>
                      </a:r>
                      <a:endParaRPr b="0" lang="en-US" sz="1400" spc="-1" strike="noStrike">
                        <a:latin typeface="Times New Roman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ffa"/>
                    </a:solidFill>
                  </a:tcPr>
                </a:tc>
                <a:tc>
                  <a:txBody>
                    <a:bodyPr lIns="68400" rIns="68400" tIns="34200" bIns="3420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131313"/>
                          </a:solidFill>
                          <a:latin typeface="Arial"/>
                          <a:ea typeface="ＭＳ Ｐゴシック"/>
                        </a:rPr>
                        <a:t>Yes</a:t>
                      </a:r>
                      <a:endParaRPr b="0" lang="en-US" sz="1400" spc="-1" strike="noStrike">
                        <a:latin typeface="Times New Roman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ffa"/>
                    </a:solidFill>
                  </a:tcPr>
                </a:tc>
              </a:tr>
              <a:tr h="597240">
                <a:tc>
                  <a:txBody>
                    <a:bodyPr lIns="68400" rIns="68400" tIns="34200" bIns="3420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131313"/>
                          </a:solidFill>
                          <a:latin typeface="Arial"/>
                          <a:ea typeface="ＭＳ Ｐゴシック"/>
                        </a:rPr>
                        <a:t>Toxicities</a:t>
                      </a:r>
                      <a:endParaRPr b="0" lang="en-US" sz="1400" spc="-1" strike="noStrike">
                        <a:latin typeface="Times New Roman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df5"/>
                    </a:solidFill>
                  </a:tcPr>
                </a:tc>
                <a:tc>
                  <a:txBody>
                    <a:bodyPr lIns="68400" rIns="68400" tIns="34200" bIns="3420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131313"/>
                          </a:solidFill>
                          <a:latin typeface="Arial"/>
                          <a:ea typeface="ＭＳ Ｐゴシック"/>
                        </a:rPr>
                        <a:t>IRR, Toxin-dependent</a:t>
                      </a:r>
                      <a:endParaRPr b="0" lang="en-US" sz="1400" spc="-1" strike="noStrike">
                        <a:latin typeface="Times New Roman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df5"/>
                    </a:solidFill>
                  </a:tcPr>
                </a:tc>
                <a:tc>
                  <a:txBody>
                    <a:bodyPr lIns="68400" rIns="68400" tIns="34200" bIns="3420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131313"/>
                          </a:solidFill>
                          <a:latin typeface="Arial"/>
                          <a:ea typeface="ＭＳ Ｐゴシック"/>
                        </a:rPr>
                        <a:t>CRS, neuro</a:t>
                      </a:r>
                      <a:endParaRPr b="0" lang="en-US" sz="1400" spc="-1" strike="noStrike">
                        <a:latin typeface="Times New Roman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df5"/>
                    </a:solidFill>
                  </a:tcPr>
                </a:tc>
                <a:tc>
                  <a:txBody>
                    <a:bodyPr lIns="68400" rIns="68400" tIns="34200" bIns="3420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131313"/>
                          </a:solidFill>
                          <a:latin typeface="Arial"/>
                          <a:ea typeface="ＭＳ Ｐゴシック"/>
                        </a:rPr>
                        <a:t>CRS, neuro</a:t>
                      </a:r>
                      <a:endParaRPr b="0" lang="en-US" sz="1400" spc="-1" strike="noStrike">
                        <a:latin typeface="Times New Roman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df5"/>
                    </a:solidFill>
                  </a:tcPr>
                </a:tc>
              </a:tr>
              <a:tr h="342360">
                <a:tc>
                  <a:txBody>
                    <a:bodyPr lIns="68400" rIns="68400" tIns="34200" bIns="3420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131313"/>
                          </a:solidFill>
                          <a:latin typeface="Arial"/>
                          <a:ea typeface="ＭＳ Ｐゴシック"/>
                        </a:rPr>
                        <a:t>Toxicity duration</a:t>
                      </a:r>
                      <a:endParaRPr b="0" lang="en-US" sz="1400" spc="-1" strike="noStrike">
                        <a:latin typeface="Times New Roman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ffa"/>
                    </a:solidFill>
                  </a:tcPr>
                </a:tc>
                <a:tc>
                  <a:txBody>
                    <a:bodyPr lIns="68400" rIns="68400" tIns="34200" bIns="3420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131313"/>
                          </a:solidFill>
                          <a:latin typeface="Arial"/>
                          <a:ea typeface="ＭＳ Ｐゴシック"/>
                        </a:rPr>
                        <a:t>Ongoing</a:t>
                      </a:r>
                      <a:endParaRPr b="0" lang="en-US" sz="1400" spc="-1" strike="noStrike">
                        <a:latin typeface="Times New Roman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ffa"/>
                    </a:solidFill>
                  </a:tcPr>
                </a:tc>
                <a:tc>
                  <a:txBody>
                    <a:bodyPr lIns="68400" rIns="68400" tIns="34200" bIns="3420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131313"/>
                          </a:solidFill>
                          <a:latin typeface="Arial"/>
                          <a:ea typeface="ＭＳ Ｐゴシック"/>
                        </a:rPr>
                        <a:t>~14-21 days</a:t>
                      </a:r>
                      <a:endParaRPr b="0" lang="en-US" sz="1400" spc="-1" strike="noStrike">
                        <a:latin typeface="Times New Roman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ffa"/>
                    </a:solidFill>
                  </a:tcPr>
                </a:tc>
                <a:tc>
                  <a:txBody>
                    <a:bodyPr lIns="68400" rIns="68400" tIns="34200" bIns="3420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131313"/>
                          </a:solidFill>
                          <a:latin typeface="Arial"/>
                          <a:ea typeface="ＭＳ Ｐゴシック"/>
                        </a:rPr>
                        <a:t>Ongoing</a:t>
                      </a:r>
                      <a:endParaRPr b="0" lang="en-US" sz="1400" spc="-1" strike="noStrike">
                        <a:latin typeface="Times New Roman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ffa"/>
                    </a:solidFill>
                  </a:tcPr>
                </a:tc>
              </a:tr>
              <a:tr h="598680">
                <a:tc>
                  <a:txBody>
                    <a:bodyPr lIns="68400" rIns="68400" tIns="34200" bIns="3420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131313"/>
                          </a:solidFill>
                          <a:latin typeface="Arial"/>
                          <a:ea typeface="ＭＳ Ｐゴシック"/>
                        </a:rPr>
                        <a:t>Durable clinical activity seen</a:t>
                      </a:r>
                      <a:endParaRPr b="0" lang="en-US" sz="1400" spc="-1" strike="noStrike">
                        <a:latin typeface="Times New Roman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df5"/>
                    </a:solidFill>
                  </a:tcPr>
                </a:tc>
                <a:tc>
                  <a:txBody>
                    <a:bodyPr lIns="68400" rIns="68400" tIns="34200" bIns="3420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131313"/>
                          </a:solidFill>
                          <a:latin typeface="Arial"/>
                          <a:ea typeface="ＭＳ Ｐゴシック"/>
                        </a:rPr>
                        <a:t>Yes</a:t>
                      </a:r>
                      <a:endParaRPr b="0" lang="en-US" sz="1400" spc="-1" strike="noStrike">
                        <a:latin typeface="Times New Roman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df5"/>
                    </a:solidFill>
                  </a:tcPr>
                </a:tc>
                <a:tc>
                  <a:txBody>
                    <a:bodyPr lIns="68400" rIns="68400" tIns="34200" bIns="3420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131313"/>
                          </a:solidFill>
                          <a:latin typeface="Arial"/>
                          <a:ea typeface="ＭＳ Ｐゴシック"/>
                        </a:rPr>
                        <a:t>Yes</a:t>
                      </a:r>
                      <a:endParaRPr b="0" lang="en-US" sz="1400" spc="-1" strike="noStrike">
                        <a:latin typeface="Times New Roman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df5"/>
                    </a:solidFill>
                  </a:tcPr>
                </a:tc>
                <a:tc>
                  <a:txBody>
                    <a:bodyPr lIns="68400" rIns="68400" tIns="34200" bIns="3420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131313"/>
                          </a:solidFill>
                          <a:latin typeface="Arial"/>
                          <a:ea typeface="ＭＳ Ｐゴシック"/>
                        </a:rPr>
                        <a:t>Yes</a:t>
                      </a:r>
                      <a:endParaRPr b="0" lang="en-US" sz="1400" spc="-1" strike="noStrike">
                        <a:latin typeface="Times New Roman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df5"/>
                    </a:solidFill>
                  </a:tcPr>
                </a:tc>
              </a:tr>
            </a:tbl>
          </a:graphicData>
        </a:graphic>
      </p:graphicFrame>
    </p:spTree>
  </p:cSld>
  <p:timing>
    <p:tnLst>
      <p:par>
        <p:cTn id="95" dur="indefinite" restart="never" nodeType="tmRoot">
          <p:childTnLst>
            <p:seq>
              <p:cTn id="9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TextShape 1"/>
          <p:cNvSpPr txBox="1"/>
          <p:nvPr/>
        </p:nvSpPr>
        <p:spPr>
          <a:xfrm>
            <a:off x="605520" y="0"/>
            <a:ext cx="11359800" cy="5583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>
            <a:normAutofit/>
          </a:bodyPr>
          <a:p>
            <a:pPr>
              <a:lnSpc>
                <a:spcPct val="100000"/>
              </a:lnSpc>
            </a:pPr>
            <a:r>
              <a:rPr b="0" lang="en-US" sz="3740" spc="-1" strike="noStrike">
                <a:solidFill>
                  <a:srgbClr val="880128"/>
                </a:solidFill>
                <a:latin typeface="Calibri"/>
                <a:ea typeface="ＭＳ Ｐゴシック"/>
              </a:rPr>
              <a:t>Conclusions and challenges</a:t>
            </a:r>
            <a:endParaRPr b="0" lang="en-US" sz="374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6" name="TextShape 2"/>
          <p:cNvSpPr txBox="1"/>
          <p:nvPr/>
        </p:nvSpPr>
        <p:spPr>
          <a:xfrm>
            <a:off x="1622520" y="558720"/>
            <a:ext cx="8467560" cy="6347520"/>
          </a:xfrm>
          <a:prstGeom prst="rect">
            <a:avLst/>
          </a:prstGeom>
          <a:noFill/>
          <a:ln>
            <a:noFill/>
          </a:ln>
        </p:spPr>
        <p:txBody>
          <a:bodyPr lIns="0" rIns="0" tIns="97560" bIns="97560"/>
          <a:p>
            <a:pPr marL="324000" indent="-323640">
              <a:lnSpc>
                <a:spcPct val="100000"/>
              </a:lnSpc>
              <a:spcBef>
                <a:spcPts val="533"/>
              </a:spcBef>
              <a:spcAft>
                <a:spcPts val="266"/>
              </a:spcAft>
              <a:buClr>
                <a:srgbClr val="800000"/>
              </a:buClr>
              <a:buFont typeface="Wingdings" charset="2"/>
              <a:buChar char=""/>
            </a:pPr>
            <a:r>
              <a:rPr b="0" lang="en-US" sz="267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Unprecedented single-agent response rates (60-95%, including MRD- CRs) in heavily-pretreated MM pts with BCMA-targeted therapies</a:t>
            </a:r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CAR T cells 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Antibody-drug conjugate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Bispecific Ab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FDA approval in late 2019/early 2020?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endParaRPr b="1" lang="en-US" sz="1800" spc="-1" strike="noStrike">
              <a:solidFill>
                <a:srgbClr val="000000"/>
              </a:solidFill>
              <a:latin typeface="Calibri"/>
            </a:endParaRPr>
          </a:p>
          <a:p>
            <a:pPr marL="324000" indent="-323640">
              <a:lnSpc>
                <a:spcPct val="100000"/>
              </a:lnSpc>
              <a:spcBef>
                <a:spcPts val="533"/>
              </a:spcBef>
              <a:spcAft>
                <a:spcPts val="266"/>
              </a:spcAft>
              <a:buClr>
                <a:srgbClr val="800000"/>
              </a:buClr>
              <a:buFont typeface="Wingdings" charset="2"/>
              <a:buChar char=""/>
            </a:pPr>
            <a:r>
              <a:rPr b="0" lang="en-US" sz="267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Challenges for CAR T cells</a:t>
            </a:r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Logistics, Toxicity, Durability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Next-gen CAR products now in trials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endParaRPr b="1" lang="en-US" sz="1800" spc="-1" strike="noStrike">
              <a:solidFill>
                <a:srgbClr val="000000"/>
              </a:solidFill>
              <a:latin typeface="Calibri"/>
            </a:endParaRPr>
          </a:p>
          <a:p>
            <a:pPr marL="324000" indent="-323640">
              <a:lnSpc>
                <a:spcPct val="100000"/>
              </a:lnSpc>
              <a:spcBef>
                <a:spcPts val="533"/>
              </a:spcBef>
              <a:spcAft>
                <a:spcPts val="266"/>
              </a:spcAft>
              <a:buClr>
                <a:srgbClr val="800000"/>
              </a:buClr>
              <a:buFont typeface="Wingdings" charset="2"/>
              <a:buChar char=""/>
            </a:pPr>
            <a:r>
              <a:rPr b="0" lang="en-US" sz="267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How to sequence/combine with other agents?</a:t>
            </a:r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Road to a cure??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marL="45720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</a:pPr>
            <a:endParaRPr b="1" lang="en-US" sz="1800" spc="-1" strike="noStrike">
              <a:solidFill>
                <a:srgbClr val="000000"/>
              </a:solidFill>
              <a:latin typeface="Calibri"/>
            </a:endParaRPr>
          </a:p>
          <a:p>
            <a:endParaRPr b="1" lang="en-U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timing>
    <p:tnLst>
      <p:par>
        <p:cTn id="97" dur="indefinite" restart="never" nodeType="tmRoot">
          <p:childTnLst>
            <p:seq>
              <p:cTn id="9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TextShape 1"/>
          <p:cNvSpPr txBox="1"/>
          <p:nvPr/>
        </p:nvSpPr>
        <p:spPr>
          <a:xfrm>
            <a:off x="605520" y="277200"/>
            <a:ext cx="11359800" cy="5583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>
              <a:lnSpc>
                <a:spcPct val="100000"/>
              </a:lnSpc>
            </a:pPr>
            <a:r>
              <a:rPr b="0" lang="en-US" sz="3740" spc="-1" strike="noStrike">
                <a:solidFill>
                  <a:srgbClr val="880128"/>
                </a:solidFill>
                <a:latin typeface="Calibri"/>
                <a:ea typeface="ＭＳ Ｐゴシック"/>
              </a:rPr>
              <a:t>Choice of Initial Therapy</a:t>
            </a:r>
            <a:endParaRPr b="0" lang="en-US" sz="374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66" name="Table 2"/>
          <p:cNvGraphicFramePr/>
          <p:nvPr/>
        </p:nvGraphicFramePr>
        <p:xfrm>
          <a:off x="808560" y="952560"/>
          <a:ext cx="8854200" cy="5878800"/>
        </p:xfrm>
        <a:graphic>
          <a:graphicData uri="http://schemas.openxmlformats.org/drawingml/2006/table">
            <a:tbl>
              <a:tblPr/>
              <a:tblGrid>
                <a:gridCol w="2352240"/>
                <a:gridCol w="1332000"/>
                <a:gridCol w="5169960"/>
              </a:tblGrid>
              <a:tr h="1585080">
                <a:tc>
                  <a:txBody>
                    <a:bodyPr lIns="121680" rIns="121680" tIns="60840" bIns="6084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3200" spc="-1" strike="noStrike">
                          <a:solidFill>
                            <a:srgbClr val="ffffff"/>
                          </a:solidFill>
                          <a:latin typeface="Arial"/>
                          <a:ea typeface="ＭＳ Ｐゴシック"/>
                        </a:rPr>
                        <a:t>Regimen</a:t>
                      </a:r>
                      <a:endParaRPr b="0" lang="en-US" sz="3200" spc="-1" strike="noStrike">
                        <a:latin typeface="Arial"/>
                      </a:endParaRPr>
                    </a:p>
                  </a:txBody>
                  <a:tcPr marL="121680" marR="1216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0099e6"/>
                    </a:solidFill>
                  </a:tcPr>
                </a:tc>
                <a:tc>
                  <a:txBody>
                    <a:bodyPr lIns="121680" rIns="121680" tIns="60840" bIns="6084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3200" spc="-1" strike="noStrike">
                          <a:solidFill>
                            <a:srgbClr val="ffffff"/>
                          </a:solidFill>
                          <a:latin typeface="Arial"/>
                          <a:ea typeface="ＭＳ Ｐゴシック"/>
                        </a:rPr>
                        <a:t>Overall RR</a:t>
                      </a:r>
                      <a:endParaRPr b="0" lang="en-US" sz="3200" spc="-1" strike="noStrike">
                        <a:latin typeface="Arial"/>
                      </a:endParaRPr>
                    </a:p>
                  </a:txBody>
                  <a:tcPr marL="121680" marR="1216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0099e6"/>
                    </a:solidFill>
                  </a:tcPr>
                </a:tc>
                <a:tc>
                  <a:txBody>
                    <a:bodyPr lIns="121680" rIns="121680" tIns="60840" bIns="6084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3200" spc="-1" strike="noStrike">
                          <a:solidFill>
                            <a:srgbClr val="ffffff"/>
                          </a:solidFill>
                          <a:latin typeface="Arial"/>
                          <a:ea typeface="ＭＳ Ｐゴシック"/>
                        </a:rPr>
                        <a:t>Studies</a:t>
                      </a:r>
                      <a:endParaRPr b="0" lang="en-US" sz="3200" spc="-1" strike="noStrike">
                        <a:latin typeface="Arial"/>
                      </a:endParaRPr>
                    </a:p>
                  </a:txBody>
                  <a:tcPr marL="121680" marR="1216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0099e6"/>
                    </a:solidFill>
                  </a:tcPr>
                </a:tc>
              </a:tr>
              <a:tr h="771840">
                <a:tc>
                  <a:txBody>
                    <a:bodyPr lIns="121680" rIns="121680" tIns="60840" bIns="608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2100" spc="-1" strike="noStrike">
                          <a:solidFill>
                            <a:srgbClr val="000000"/>
                          </a:solidFill>
                          <a:latin typeface="Arial"/>
                          <a:ea typeface="ＭＳ Ｐゴシック"/>
                        </a:rPr>
                        <a:t>Len + Dex</a:t>
                      </a:r>
                      <a:endParaRPr b="0" lang="en-US" sz="2100" spc="-1" strike="noStrike">
                        <a:latin typeface="Arial"/>
                      </a:endParaRPr>
                    </a:p>
                  </a:txBody>
                  <a:tcPr marL="121680" marR="1216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df5"/>
                    </a:solidFill>
                  </a:tcPr>
                </a:tc>
                <a:tc>
                  <a:txBody>
                    <a:bodyPr lIns="121680" rIns="121680" tIns="60840" bIns="6084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2100" spc="-1" strike="noStrike">
                          <a:solidFill>
                            <a:srgbClr val="000000"/>
                          </a:solidFill>
                          <a:latin typeface="Arial"/>
                          <a:ea typeface="ＭＳ Ｐゴシック"/>
                        </a:rPr>
                        <a:t>72%</a:t>
                      </a:r>
                      <a:endParaRPr b="0" lang="en-US" sz="21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2100" spc="-1" strike="noStrike">
                          <a:solidFill>
                            <a:srgbClr val="000000"/>
                          </a:solidFill>
                          <a:latin typeface="Arial"/>
                          <a:ea typeface="ＭＳ Ｐゴシック"/>
                        </a:rPr>
                        <a:t>75%</a:t>
                      </a:r>
                      <a:endParaRPr b="0" lang="en-US" sz="2100" spc="-1" strike="noStrike">
                        <a:latin typeface="Arial"/>
                      </a:endParaRPr>
                    </a:p>
                  </a:txBody>
                  <a:tcPr marL="121680" marR="1216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df5"/>
                    </a:solidFill>
                  </a:tcPr>
                </a:tc>
                <a:tc>
                  <a:txBody>
                    <a:bodyPr lIns="121680" rIns="121680" tIns="60840" bIns="608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2100" spc="-1" strike="noStrike">
                          <a:solidFill>
                            <a:srgbClr val="000000"/>
                          </a:solidFill>
                          <a:latin typeface="Arial"/>
                          <a:ea typeface="ＭＳ Ｐゴシック"/>
                        </a:rPr>
                        <a:t>S0777 (Durie, Lancet, 2016)</a:t>
                      </a:r>
                      <a:endParaRPr b="0" lang="en-US" sz="21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2100" spc="-1" strike="noStrike">
                          <a:solidFill>
                            <a:srgbClr val="000000"/>
                          </a:solidFill>
                          <a:latin typeface="Arial"/>
                          <a:ea typeface="ＭＳ Ｐゴシック"/>
                        </a:rPr>
                        <a:t>FIRST (Benboubker, NEJM, 2014)</a:t>
                      </a:r>
                      <a:endParaRPr b="0" lang="en-US" sz="2100" spc="-1" strike="noStrike">
                        <a:latin typeface="Arial"/>
                      </a:endParaRPr>
                    </a:p>
                  </a:txBody>
                  <a:tcPr marL="121680" marR="1216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df5"/>
                    </a:solidFill>
                  </a:tcPr>
                </a:tc>
              </a:tr>
              <a:tr h="494280">
                <a:tc>
                  <a:txBody>
                    <a:bodyPr lIns="121680" rIns="121680" tIns="60840" bIns="608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2100" spc="-1" strike="noStrike">
                          <a:solidFill>
                            <a:srgbClr val="000000"/>
                          </a:solidFill>
                          <a:latin typeface="Arial"/>
                          <a:ea typeface="ＭＳ Ｐゴシック"/>
                        </a:rPr>
                        <a:t>Bort + Dex</a:t>
                      </a:r>
                      <a:endParaRPr b="0" lang="en-US" sz="2100" spc="-1" strike="noStrike">
                        <a:latin typeface="Arial"/>
                      </a:endParaRPr>
                    </a:p>
                  </a:txBody>
                  <a:tcPr marL="121680" marR="1216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ffa"/>
                    </a:solidFill>
                  </a:tcPr>
                </a:tc>
                <a:tc>
                  <a:txBody>
                    <a:bodyPr lIns="121680" rIns="121680" tIns="60840" bIns="6084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2100" spc="-1" strike="noStrike">
                          <a:solidFill>
                            <a:srgbClr val="000000"/>
                          </a:solidFill>
                          <a:latin typeface="Arial"/>
                          <a:ea typeface="ＭＳ Ｐゴシック"/>
                        </a:rPr>
                        <a:t>73%</a:t>
                      </a:r>
                      <a:endParaRPr b="0" lang="en-US" sz="2100" spc="-1" strike="noStrike">
                        <a:latin typeface="Arial"/>
                      </a:endParaRPr>
                    </a:p>
                  </a:txBody>
                  <a:tcPr marL="121680" marR="1216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ffa"/>
                    </a:solidFill>
                  </a:tcPr>
                </a:tc>
                <a:tc>
                  <a:txBody>
                    <a:bodyPr lIns="121680" rIns="121680" tIns="60840" bIns="608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2100" spc="-1" strike="noStrike">
                          <a:solidFill>
                            <a:srgbClr val="000000"/>
                          </a:solidFill>
                          <a:latin typeface="Arial"/>
                          <a:ea typeface="ＭＳ Ｐゴシック"/>
                        </a:rPr>
                        <a:t>UPFRONT (Niesvizky JCO 2015)</a:t>
                      </a:r>
                      <a:endParaRPr b="0" lang="en-US" sz="2100" spc="-1" strike="noStrike">
                        <a:latin typeface="Arial"/>
                      </a:endParaRPr>
                    </a:p>
                  </a:txBody>
                  <a:tcPr marL="121680" marR="1216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ffa"/>
                    </a:solidFill>
                  </a:tcPr>
                </a:tc>
              </a:tr>
              <a:tr h="494280">
                <a:tc>
                  <a:txBody>
                    <a:bodyPr lIns="121680" rIns="121680" tIns="60840" bIns="608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2100" spc="-1" strike="noStrike">
                          <a:solidFill>
                            <a:srgbClr val="000000"/>
                          </a:solidFill>
                          <a:latin typeface="Arial"/>
                          <a:ea typeface="ＭＳ Ｐゴシック"/>
                        </a:rPr>
                        <a:t>CyBorD</a:t>
                      </a:r>
                      <a:endParaRPr b="0" lang="en-US" sz="2100" spc="-1" strike="noStrike">
                        <a:latin typeface="Arial"/>
                      </a:endParaRPr>
                    </a:p>
                  </a:txBody>
                  <a:tcPr marL="121680" marR="1216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df5"/>
                    </a:solidFill>
                  </a:tcPr>
                </a:tc>
                <a:tc>
                  <a:txBody>
                    <a:bodyPr lIns="121680" rIns="121680" tIns="60840" bIns="6084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2100" spc="-1" strike="noStrike">
                          <a:solidFill>
                            <a:srgbClr val="000000"/>
                          </a:solidFill>
                          <a:latin typeface="Arial"/>
                          <a:ea typeface="ＭＳ Ｐゴシック"/>
                        </a:rPr>
                        <a:t>82%</a:t>
                      </a:r>
                      <a:endParaRPr b="0" lang="en-US" sz="2100" spc="-1" strike="noStrike">
                        <a:latin typeface="Arial"/>
                      </a:endParaRPr>
                    </a:p>
                  </a:txBody>
                  <a:tcPr marL="121680" marR="1216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df5"/>
                    </a:solidFill>
                  </a:tcPr>
                </a:tc>
                <a:tc>
                  <a:txBody>
                    <a:bodyPr lIns="121680" rIns="121680" tIns="60840" bIns="608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2100" spc="-1" strike="noStrike">
                          <a:solidFill>
                            <a:srgbClr val="000000"/>
                          </a:solidFill>
                          <a:latin typeface="Arial"/>
                          <a:ea typeface="ＭＳ Ｐゴシック"/>
                        </a:rPr>
                        <a:t>EVOLUTION (Kumar Blood 2012)</a:t>
                      </a:r>
                      <a:endParaRPr b="0" lang="en-US" sz="2100" spc="-1" strike="noStrike">
                        <a:latin typeface="Arial"/>
                      </a:endParaRPr>
                    </a:p>
                  </a:txBody>
                  <a:tcPr marL="121680" marR="1216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df5"/>
                    </a:solidFill>
                  </a:tcPr>
                </a:tc>
              </a:tr>
              <a:tr h="494280">
                <a:tc>
                  <a:txBody>
                    <a:bodyPr lIns="121680" rIns="121680" tIns="60840" bIns="608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2100" spc="-1" strike="noStrike">
                          <a:solidFill>
                            <a:srgbClr val="000000"/>
                          </a:solidFill>
                          <a:latin typeface="Arial"/>
                          <a:ea typeface="ＭＳ Ｐゴシック"/>
                        </a:rPr>
                        <a:t>Len + Bort + Dex</a:t>
                      </a:r>
                      <a:endParaRPr b="0" lang="en-US" sz="2100" spc="-1" strike="noStrike">
                        <a:latin typeface="Arial"/>
                      </a:endParaRPr>
                    </a:p>
                  </a:txBody>
                  <a:tcPr marL="121680" marR="1216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ffa"/>
                    </a:solidFill>
                  </a:tcPr>
                </a:tc>
                <a:tc>
                  <a:txBody>
                    <a:bodyPr lIns="121680" rIns="121680" tIns="60840" bIns="6084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2100" spc="-1" strike="noStrike">
                          <a:solidFill>
                            <a:srgbClr val="000000"/>
                          </a:solidFill>
                          <a:latin typeface="Arial"/>
                          <a:ea typeface="ＭＳ Ｐゴシック"/>
                        </a:rPr>
                        <a:t>82%</a:t>
                      </a:r>
                      <a:endParaRPr b="0" lang="en-US" sz="2100" spc="-1" strike="noStrike">
                        <a:latin typeface="Arial"/>
                      </a:endParaRPr>
                    </a:p>
                  </a:txBody>
                  <a:tcPr marL="121680" marR="1216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ffa"/>
                    </a:solidFill>
                  </a:tcPr>
                </a:tc>
                <a:tc>
                  <a:txBody>
                    <a:bodyPr lIns="121680" rIns="121680" tIns="60840" bIns="608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2100" spc="-1" strike="noStrike">
                          <a:solidFill>
                            <a:srgbClr val="000000"/>
                          </a:solidFill>
                          <a:latin typeface="Arial"/>
                          <a:ea typeface="ＭＳ Ｐゴシック"/>
                        </a:rPr>
                        <a:t>S0777 (Durie, Lancet, 2016)</a:t>
                      </a:r>
                      <a:endParaRPr b="0" lang="en-US" sz="2100" spc="-1" strike="noStrike">
                        <a:latin typeface="Arial"/>
                      </a:endParaRPr>
                    </a:p>
                  </a:txBody>
                  <a:tcPr marL="121680" marR="1216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ffa"/>
                    </a:solidFill>
                  </a:tcPr>
                </a:tc>
              </a:tr>
              <a:tr h="494280">
                <a:tc>
                  <a:txBody>
                    <a:bodyPr lIns="121680" rIns="121680" tIns="60840" bIns="608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2100" spc="-1" strike="noStrike">
                          <a:solidFill>
                            <a:srgbClr val="000000"/>
                          </a:solidFill>
                          <a:latin typeface="Arial"/>
                          <a:ea typeface="ＭＳ Ｐゴシック"/>
                        </a:rPr>
                        <a:t>Car + Cy + Dex</a:t>
                      </a:r>
                      <a:endParaRPr b="0" lang="en-US" sz="2100" spc="-1" strike="noStrike">
                        <a:latin typeface="Arial"/>
                      </a:endParaRPr>
                    </a:p>
                  </a:txBody>
                  <a:tcPr marL="121680" marR="1216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df5"/>
                    </a:solidFill>
                  </a:tcPr>
                </a:tc>
                <a:tc>
                  <a:txBody>
                    <a:bodyPr lIns="121680" rIns="121680" tIns="60840" bIns="6084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2100" spc="-1" strike="noStrike">
                          <a:solidFill>
                            <a:srgbClr val="000000"/>
                          </a:solidFill>
                          <a:latin typeface="Arial"/>
                          <a:ea typeface="ＭＳ Ｐゴシック"/>
                        </a:rPr>
                        <a:t>95%</a:t>
                      </a:r>
                      <a:endParaRPr b="0" lang="en-US" sz="2100" spc="-1" strike="noStrike">
                        <a:latin typeface="Arial"/>
                      </a:endParaRPr>
                    </a:p>
                  </a:txBody>
                  <a:tcPr marL="121680" marR="1216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df5"/>
                    </a:solidFill>
                  </a:tcPr>
                </a:tc>
                <a:tc>
                  <a:txBody>
                    <a:bodyPr lIns="121680" rIns="121680" tIns="60840" bIns="608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2100" spc="-1" strike="noStrike">
                          <a:solidFill>
                            <a:srgbClr val="000000"/>
                          </a:solidFill>
                          <a:latin typeface="Arial"/>
                          <a:ea typeface="ＭＳ Ｐゴシック"/>
                        </a:rPr>
                        <a:t>Bringhen, Blood, 2014</a:t>
                      </a:r>
                      <a:endParaRPr b="0" lang="en-US" sz="2100" spc="-1" strike="noStrike">
                        <a:latin typeface="Arial"/>
                      </a:endParaRPr>
                    </a:p>
                  </a:txBody>
                  <a:tcPr marL="121680" marR="1216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df5"/>
                    </a:solidFill>
                  </a:tcPr>
                </a:tc>
              </a:tr>
              <a:tr h="771840">
                <a:tc>
                  <a:txBody>
                    <a:bodyPr lIns="121680" rIns="121680" tIns="60840" bIns="608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2100" spc="-1" strike="noStrike">
                          <a:solidFill>
                            <a:srgbClr val="000000"/>
                          </a:solidFill>
                          <a:latin typeface="Arial"/>
                          <a:ea typeface="ＭＳ Ｐゴシック"/>
                        </a:rPr>
                        <a:t>Car + Len + Dex</a:t>
                      </a:r>
                      <a:endParaRPr b="0" lang="en-US" sz="2100" spc="-1" strike="noStrike">
                        <a:latin typeface="Arial"/>
                      </a:endParaRPr>
                    </a:p>
                  </a:txBody>
                  <a:tcPr marL="121680" marR="1216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ffa"/>
                    </a:solidFill>
                  </a:tcPr>
                </a:tc>
                <a:tc>
                  <a:txBody>
                    <a:bodyPr lIns="121680" rIns="121680" tIns="60840" bIns="6084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2100" spc="-1" strike="noStrike">
                          <a:solidFill>
                            <a:srgbClr val="000000"/>
                          </a:solidFill>
                          <a:latin typeface="Arial"/>
                          <a:ea typeface="ＭＳ Ｐゴシック"/>
                        </a:rPr>
                        <a:t>98%</a:t>
                      </a:r>
                      <a:endParaRPr b="0" lang="en-US" sz="2100" spc="-1" strike="noStrike">
                        <a:latin typeface="Arial"/>
                      </a:endParaRPr>
                    </a:p>
                  </a:txBody>
                  <a:tcPr marL="121680" marR="1216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ffa"/>
                    </a:solidFill>
                  </a:tcPr>
                </a:tc>
                <a:tc>
                  <a:txBody>
                    <a:bodyPr lIns="121680" rIns="121680" tIns="60840" bIns="608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2100" spc="-1" strike="noStrike">
                          <a:solidFill>
                            <a:srgbClr val="000000"/>
                          </a:solidFill>
                          <a:latin typeface="Arial"/>
                          <a:ea typeface="ＭＳ Ｐゴシック"/>
                        </a:rPr>
                        <a:t>Jakubowiak, Blood, 2012</a:t>
                      </a:r>
                      <a:endParaRPr b="0" lang="en-US" sz="21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2100" spc="-1" strike="noStrike">
                          <a:solidFill>
                            <a:srgbClr val="000000"/>
                          </a:solidFill>
                          <a:latin typeface="Arial"/>
                          <a:ea typeface="ＭＳ Ｐゴシック"/>
                        </a:rPr>
                        <a:t>Roussel, ASH, 2016</a:t>
                      </a:r>
                      <a:endParaRPr b="0" lang="en-US" sz="2100" spc="-1" strike="noStrike">
                        <a:latin typeface="Arial"/>
                      </a:endParaRPr>
                    </a:p>
                  </a:txBody>
                  <a:tcPr marL="121680" marR="1216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ffa"/>
                    </a:solidFill>
                  </a:tcPr>
                </a:tc>
              </a:tr>
              <a:tr h="772920">
                <a:tc>
                  <a:txBody>
                    <a:bodyPr lIns="121680" rIns="121680" tIns="60840" bIns="608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2100" spc="-1" strike="noStrike">
                          <a:solidFill>
                            <a:srgbClr val="000000"/>
                          </a:solidFill>
                          <a:latin typeface="Arial"/>
                          <a:ea typeface="ＭＳ Ｐゴシック"/>
                        </a:rPr>
                        <a:t>Car + Len + Dex + Dara</a:t>
                      </a:r>
                      <a:endParaRPr b="0" lang="en-US" sz="2100" spc="-1" strike="noStrike">
                        <a:latin typeface="Arial"/>
                      </a:endParaRPr>
                    </a:p>
                  </a:txBody>
                  <a:tcPr marL="121680" marR="1216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df5"/>
                    </a:solidFill>
                  </a:tcPr>
                </a:tc>
                <a:tc>
                  <a:txBody>
                    <a:bodyPr lIns="121680" rIns="121680" tIns="60840" bIns="6084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2100" spc="-1" strike="noStrike">
                          <a:solidFill>
                            <a:srgbClr val="000000"/>
                          </a:solidFill>
                          <a:latin typeface="Arial"/>
                          <a:ea typeface="ＭＳ Ｐゴシック"/>
                        </a:rPr>
                        <a:t>100%</a:t>
                      </a:r>
                      <a:endParaRPr b="0" lang="en-US" sz="2100" spc="-1" strike="noStrike">
                        <a:latin typeface="Arial"/>
                      </a:endParaRPr>
                    </a:p>
                  </a:txBody>
                  <a:tcPr marL="121680" marR="1216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df5"/>
                    </a:solidFill>
                  </a:tcPr>
                </a:tc>
                <a:tc>
                  <a:txBody>
                    <a:bodyPr lIns="121680" rIns="121680" tIns="60840" bIns="608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2100" spc="-1" strike="noStrike">
                          <a:solidFill>
                            <a:srgbClr val="000000"/>
                          </a:solidFill>
                          <a:latin typeface="Arial"/>
                          <a:ea typeface="ＭＳ Ｐゴシック"/>
                        </a:rPr>
                        <a:t>Jakubowiak, ASCO 2017</a:t>
                      </a:r>
                      <a:endParaRPr b="0" lang="en-US" sz="2100" spc="-1" strike="noStrike">
                        <a:latin typeface="Arial"/>
                      </a:endParaRPr>
                    </a:p>
                  </a:txBody>
                  <a:tcPr marL="121680" marR="1216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df5"/>
                    </a:solidFill>
                  </a:tcPr>
                </a:tc>
              </a:tr>
            </a:tbl>
          </a:graphicData>
        </a:graphic>
      </p:graphicFrame>
      <p:grpSp>
        <p:nvGrpSpPr>
          <p:cNvPr id="167" name="Group 3"/>
          <p:cNvGrpSpPr/>
          <p:nvPr/>
        </p:nvGrpSpPr>
        <p:grpSpPr>
          <a:xfrm>
            <a:off x="673920" y="1828800"/>
            <a:ext cx="10670760" cy="4893840"/>
            <a:chOff x="673920" y="1828800"/>
            <a:chExt cx="10670760" cy="4893840"/>
          </a:xfrm>
        </p:grpSpPr>
        <p:sp>
          <p:nvSpPr>
            <p:cNvPr id="168" name="CustomShape 4"/>
            <p:cNvSpPr/>
            <p:nvPr/>
          </p:nvSpPr>
          <p:spPr>
            <a:xfrm>
              <a:off x="9753480" y="1828800"/>
              <a:ext cx="1591200" cy="4271040"/>
            </a:xfrm>
            <a:prstGeom prst="downArrow">
              <a:avLst>
                <a:gd name="adj1" fmla="val 50000"/>
                <a:gd name="adj2" fmla="val 50000"/>
              </a:avLst>
            </a:prstGeom>
            <a:gradFill rotWithShape="0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/>
            </a:gradFill>
            <a:ln w="9360">
              <a:solidFill>
                <a:schemeClr val="tx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60840" rIns="60840" tIns="122040" bIns="122040" vert="vert" rot="5400000"/>
            <a:p>
              <a:pPr>
                <a:lnSpc>
                  <a:spcPct val="100000"/>
                </a:lnSpc>
              </a:pPr>
              <a:r>
                <a:rPr b="0" lang="en-US" sz="1870" spc="-1" strike="noStrike">
                  <a:solidFill>
                    <a:srgbClr val="800000"/>
                  </a:solidFill>
                  <a:latin typeface="Arial"/>
                  <a:ea typeface="ＭＳ Ｐゴシック"/>
                </a:rPr>
                <a:t>More toxic</a:t>
              </a:r>
              <a:endParaRPr b="0" lang="en-US" sz="1870" spc="-1" strike="noStrike">
                <a:latin typeface="Arial"/>
              </a:endParaRPr>
            </a:p>
            <a:p>
              <a:pPr>
                <a:lnSpc>
                  <a:spcPct val="100000"/>
                </a:lnSpc>
              </a:pPr>
              <a:r>
                <a:rPr b="0" lang="en-US" sz="1870" spc="-1" strike="noStrike">
                  <a:solidFill>
                    <a:srgbClr val="800000"/>
                  </a:solidFill>
                  <a:latin typeface="Arial"/>
                  <a:ea typeface="ＭＳ Ｐゴシック"/>
                </a:rPr>
                <a:t>Less convenient</a:t>
              </a:r>
              <a:endParaRPr b="0" lang="en-US" sz="1870" spc="-1" strike="noStrike">
                <a:latin typeface="Arial"/>
              </a:endParaRPr>
            </a:p>
          </p:txBody>
        </p:sp>
        <p:sp>
          <p:nvSpPr>
            <p:cNvPr id="169" name="CustomShape 5"/>
            <p:cNvSpPr/>
            <p:nvPr/>
          </p:nvSpPr>
          <p:spPr>
            <a:xfrm>
              <a:off x="673920" y="6266520"/>
              <a:ext cx="8640720" cy="45612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5000" bIns="45000"/>
            <a:p>
              <a:pPr algn="ctr">
                <a:lnSpc>
                  <a:spcPct val="100000"/>
                </a:lnSpc>
              </a:pPr>
              <a:r>
                <a:rPr b="0" lang="en-US" sz="2400" spc="-1" strike="noStrike">
                  <a:solidFill>
                    <a:srgbClr val="800000"/>
                  </a:solidFill>
                  <a:latin typeface="Arial"/>
                  <a:ea typeface="ＭＳ Ｐゴシック"/>
                </a:rPr>
                <a:t>Is there a long-term benefit to more intensive up-front therapy?</a:t>
              </a:r>
              <a:endParaRPr b="0" lang="en-US" sz="2400" spc="-1" strike="noStrike">
                <a:latin typeface="Arial"/>
              </a:endParaRPr>
            </a:p>
          </p:txBody>
        </p:sp>
      </p:grpSp>
    </p:spTree>
  </p:cSld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TextShape 1"/>
          <p:cNvSpPr txBox="1"/>
          <p:nvPr/>
        </p:nvSpPr>
        <p:spPr>
          <a:xfrm>
            <a:off x="605520" y="277200"/>
            <a:ext cx="11359800" cy="5583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>
              <a:lnSpc>
                <a:spcPct val="100000"/>
              </a:lnSpc>
            </a:pPr>
            <a:r>
              <a:rPr b="0" lang="en-US" sz="3740" spc="-1" strike="noStrike">
                <a:solidFill>
                  <a:srgbClr val="880128"/>
                </a:solidFill>
                <a:latin typeface="Calibri"/>
                <a:ea typeface="ＭＳ Ｐゴシック"/>
              </a:rPr>
              <a:t>Summary: Initial therapy</a:t>
            </a:r>
            <a:endParaRPr b="0" lang="en-US" sz="374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1" name="TextShape 2"/>
          <p:cNvSpPr txBox="1"/>
          <p:nvPr/>
        </p:nvSpPr>
        <p:spPr>
          <a:xfrm>
            <a:off x="986400" y="852120"/>
            <a:ext cx="10434960" cy="5551560"/>
          </a:xfrm>
          <a:prstGeom prst="rect">
            <a:avLst/>
          </a:prstGeom>
          <a:noFill/>
          <a:ln>
            <a:noFill/>
          </a:ln>
        </p:spPr>
        <p:txBody>
          <a:bodyPr lIns="0" rIns="0" tIns="97560" bIns="97560"/>
          <a:p>
            <a:pPr marL="324000" indent="-323640">
              <a:lnSpc>
                <a:spcPct val="100000"/>
              </a:lnSpc>
              <a:spcBef>
                <a:spcPts val="533"/>
              </a:spcBef>
              <a:spcAft>
                <a:spcPts val="266"/>
              </a:spcAft>
              <a:buClr>
                <a:srgbClr val="800000"/>
              </a:buClr>
              <a:buFont typeface="Wingdings" charset="2"/>
              <a:buChar char="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Based on S0777 results, RVD is our standard first-line therapy</a:t>
            </a:r>
            <a:endParaRPr b="1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214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Standard regimen is twice-weekly Velcade, 21-day cycles</a:t>
            </a:r>
            <a:endParaRPr b="0" lang="en-US" sz="214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214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Consider once weekly Velcade, 28-day cycles, lenalidomide dose-reduction</a:t>
            </a:r>
            <a:endParaRPr b="0" lang="en-US" sz="2140" spc="-1" strike="noStrike">
              <a:solidFill>
                <a:srgbClr val="000000"/>
              </a:solidFill>
              <a:latin typeface="Calibri"/>
            </a:endParaRPr>
          </a:p>
          <a:p>
            <a:pPr marL="324000" indent="-323640">
              <a:lnSpc>
                <a:spcPct val="100000"/>
              </a:lnSpc>
              <a:spcBef>
                <a:spcPts val="533"/>
              </a:spcBef>
              <a:spcAft>
                <a:spcPts val="266"/>
              </a:spcAft>
              <a:buClr>
                <a:srgbClr val="800000"/>
              </a:buClr>
              <a:buFont typeface="Wingdings" charset="2"/>
              <a:buChar char="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Carfilzomib does not yet have long-term comparative data for up-front usage</a:t>
            </a:r>
            <a:endParaRPr b="1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214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Mayo guidelines recommend this for high-risk patients</a:t>
            </a:r>
            <a:endParaRPr b="0" lang="en-US" sz="214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214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ECOG E1A11: phase 3 study KRd vs VRd for transplant ineligible, standard-risk patients.</a:t>
            </a:r>
            <a:r>
              <a:rPr b="0" lang="en-US" sz="2140" spc="-1" strike="noStrike">
                <a:solidFill>
                  <a:srgbClr val="800000"/>
                </a:solidFill>
                <a:latin typeface="Calibri"/>
                <a:ea typeface="ＭＳ Ｐゴシック"/>
              </a:rPr>
              <a:t> </a:t>
            </a:r>
            <a:endParaRPr b="0" lang="en-US" sz="2140" spc="-1" strike="noStrike">
              <a:solidFill>
                <a:srgbClr val="000000"/>
              </a:solidFill>
              <a:latin typeface="Calibri"/>
            </a:endParaRPr>
          </a:p>
          <a:p>
            <a:pPr marL="324000" indent="-323640">
              <a:lnSpc>
                <a:spcPct val="100000"/>
              </a:lnSpc>
              <a:spcBef>
                <a:spcPts val="533"/>
              </a:spcBef>
              <a:spcAft>
                <a:spcPts val="266"/>
              </a:spcAft>
              <a:buClr>
                <a:srgbClr val="800000"/>
              </a:buClr>
              <a:buFont typeface="Wingdings" charset="2"/>
              <a:buChar char="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Special populations</a:t>
            </a:r>
            <a:endParaRPr b="1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214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Renal insufficiency (CrCl &lt;30): CyBorD (start ASAP to salvage renal function)</a:t>
            </a:r>
            <a:endParaRPr b="0" lang="en-US" sz="214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214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Velcade contraindications: daratumumab + lenalidomide + dexamethasone</a:t>
            </a:r>
            <a:endParaRPr b="0" lang="en-US" sz="2140" spc="-1" strike="noStrike">
              <a:solidFill>
                <a:srgbClr val="000000"/>
              </a:solidFill>
              <a:latin typeface="Calibri"/>
            </a:endParaRPr>
          </a:p>
          <a:p>
            <a:pPr marL="324000" indent="-323640">
              <a:lnSpc>
                <a:spcPct val="100000"/>
              </a:lnSpc>
              <a:spcBef>
                <a:spcPts val="533"/>
              </a:spcBef>
              <a:spcAft>
                <a:spcPts val="266"/>
              </a:spcAft>
              <a:buClr>
                <a:srgbClr val="800000"/>
              </a:buClr>
              <a:buFont typeface="Wingdings" charset="2"/>
              <a:buChar char="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Consider maintenance therapy for transplant-ineligible patients</a:t>
            </a:r>
            <a:endParaRPr b="1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214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Clear PFS benefit</a:t>
            </a:r>
            <a:endParaRPr b="0" lang="en-US" sz="214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214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Uncertain OS benefit</a:t>
            </a:r>
            <a:endParaRPr b="0" lang="en-US" sz="214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TextShape 1"/>
          <p:cNvSpPr txBox="1"/>
          <p:nvPr/>
        </p:nvSpPr>
        <p:spPr>
          <a:xfrm>
            <a:off x="605520" y="277200"/>
            <a:ext cx="11359800" cy="5583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>
              <a:lnSpc>
                <a:spcPct val="100000"/>
              </a:lnSpc>
            </a:pPr>
            <a:r>
              <a:rPr b="0" lang="en-US" sz="3740" spc="-1" strike="noStrike">
                <a:solidFill>
                  <a:srgbClr val="880128"/>
                </a:solidFill>
                <a:latin typeface="Calibri"/>
                <a:ea typeface="ＭＳ Ｐゴシック"/>
              </a:rPr>
              <a:t>Summary: Transplant and maintenance</a:t>
            </a:r>
            <a:endParaRPr b="0" lang="en-US" sz="374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3" name="TextShape 2"/>
          <p:cNvSpPr txBox="1"/>
          <p:nvPr/>
        </p:nvSpPr>
        <p:spPr>
          <a:xfrm>
            <a:off x="986400" y="953640"/>
            <a:ext cx="10434960" cy="4151880"/>
          </a:xfrm>
          <a:prstGeom prst="rect">
            <a:avLst/>
          </a:prstGeom>
          <a:noFill/>
          <a:ln>
            <a:noFill/>
          </a:ln>
        </p:spPr>
        <p:txBody>
          <a:bodyPr lIns="0" rIns="0" tIns="97560" bIns="97560"/>
          <a:p>
            <a:pPr marL="324000" indent="-323640">
              <a:lnSpc>
                <a:spcPct val="100000"/>
              </a:lnSpc>
              <a:spcBef>
                <a:spcPts val="533"/>
              </a:spcBef>
              <a:spcAft>
                <a:spcPts val="266"/>
              </a:spcAft>
              <a:buClr>
                <a:srgbClr val="800000"/>
              </a:buClr>
              <a:buFont typeface="Wingdings" charset="2"/>
              <a:buChar char=""/>
            </a:pPr>
            <a:r>
              <a:rPr b="0" lang="en-US" sz="267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High-dose melphalan + ASCT prolongs PFS/OS </a:t>
            </a:r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All subsets appear to benefit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Transplant in first line is standard; delay to second line may have similar OS.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No clear role for tandem transplant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Similar safety/benefit in patients with renal impairment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marL="324000" indent="-323640">
              <a:lnSpc>
                <a:spcPct val="100000"/>
              </a:lnSpc>
              <a:spcBef>
                <a:spcPts val="533"/>
              </a:spcBef>
              <a:spcAft>
                <a:spcPts val="266"/>
              </a:spcAft>
              <a:buClr>
                <a:srgbClr val="800000"/>
              </a:buClr>
              <a:buFont typeface="Wingdings" charset="2"/>
              <a:buChar char=""/>
            </a:pPr>
            <a:r>
              <a:rPr b="0" lang="en-US" sz="267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Post-ASCT lenalidomide maintenance prolongs PFS and overall survival.</a:t>
            </a:r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PFS/OS benefit is apparent across subgroups with possible exception of high-risk subjects.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Increased risk of second malignancies with lenalidomide, but not more death due to second malignancies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Optimal duration of therapy is uncertain; DFCI/IFM 09 studies and ECOG E1A11 study may address this. 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TextShape 1"/>
          <p:cNvSpPr txBox="1"/>
          <p:nvPr/>
        </p:nvSpPr>
        <p:spPr>
          <a:xfrm>
            <a:off x="605520" y="277200"/>
            <a:ext cx="11359800" cy="5583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>
              <a:lnSpc>
                <a:spcPct val="100000"/>
              </a:lnSpc>
            </a:pPr>
            <a:r>
              <a:rPr b="0" lang="en-US" sz="3740" spc="-1" strike="noStrike">
                <a:solidFill>
                  <a:srgbClr val="880128"/>
                </a:solidFill>
                <a:latin typeface="Calibri"/>
                <a:ea typeface="ＭＳ Ｐゴシック"/>
              </a:rPr>
              <a:t>Bone therapy: outstanding questions</a:t>
            </a:r>
            <a:endParaRPr b="0" lang="en-US" sz="374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5" name="TextShape 2"/>
          <p:cNvSpPr txBox="1"/>
          <p:nvPr/>
        </p:nvSpPr>
        <p:spPr>
          <a:xfrm>
            <a:off x="986400" y="953640"/>
            <a:ext cx="10434960" cy="4680360"/>
          </a:xfrm>
          <a:prstGeom prst="rect">
            <a:avLst/>
          </a:prstGeom>
          <a:noFill/>
          <a:ln>
            <a:noFill/>
          </a:ln>
        </p:spPr>
        <p:txBody>
          <a:bodyPr lIns="0" rIns="0" tIns="97560" bIns="97560"/>
          <a:p>
            <a:pPr marL="324000" indent="-323640">
              <a:lnSpc>
                <a:spcPct val="100000"/>
              </a:lnSpc>
              <a:spcBef>
                <a:spcPts val="533"/>
              </a:spcBef>
              <a:spcAft>
                <a:spcPts val="266"/>
              </a:spcAft>
              <a:buClr>
                <a:srgbClr val="800000"/>
              </a:buClr>
              <a:buFont typeface="Wingdings" charset="2"/>
              <a:buChar char=""/>
            </a:pPr>
            <a:r>
              <a:rPr b="0" lang="en-US" sz="267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What is the optimal duration of therapy?</a:t>
            </a:r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  <a:p>
            <a:pPr marL="324000" indent="-323640">
              <a:lnSpc>
                <a:spcPct val="100000"/>
              </a:lnSpc>
              <a:spcBef>
                <a:spcPts val="533"/>
              </a:spcBef>
              <a:spcAft>
                <a:spcPts val="266"/>
              </a:spcAft>
              <a:buClr>
                <a:srgbClr val="800000"/>
              </a:buClr>
              <a:buFont typeface="Wingdings" charset="2"/>
              <a:buChar char=""/>
            </a:pPr>
            <a:r>
              <a:rPr b="0" lang="en-US" sz="267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Is there benefit in patients with no lytic bone disease or osteopenia/osteoporosis?</a:t>
            </a:r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  <a:p>
            <a:pPr marL="324000" indent="-323640">
              <a:lnSpc>
                <a:spcPct val="100000"/>
              </a:lnSpc>
              <a:spcBef>
                <a:spcPts val="533"/>
              </a:spcBef>
              <a:spcAft>
                <a:spcPts val="266"/>
              </a:spcAft>
              <a:buClr>
                <a:srgbClr val="800000"/>
              </a:buClr>
              <a:buFont typeface="Wingdings" charset="2"/>
              <a:buChar char=""/>
            </a:pPr>
            <a:r>
              <a:rPr b="0" lang="en-US" sz="267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Is monthly denosumab superior to every-three-month denosumab?</a:t>
            </a:r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  <a:p>
            <a:pPr marL="324000" indent="-323640">
              <a:lnSpc>
                <a:spcPct val="100000"/>
              </a:lnSpc>
              <a:spcBef>
                <a:spcPts val="533"/>
              </a:spcBef>
              <a:spcAft>
                <a:spcPts val="266"/>
              </a:spcAft>
              <a:buClr>
                <a:srgbClr val="800000"/>
              </a:buClr>
              <a:buFont typeface="Wingdings" charset="2"/>
              <a:buChar char=""/>
            </a:pPr>
            <a:r>
              <a:rPr b="0" lang="en-US" sz="267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Recently published ASCO guideline (Anderson JCO 2018):</a:t>
            </a:r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No strong position on bisphosphonate vs denosumab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Therapy is recommended in all patients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Consider less frequent dosing in patients with responsive/stable disease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Duration: up to two years, resume with relapse or new bone lesions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Monitor albuminuria on bisphosphonate, discontinue if &gt;500 mg/24h, resume cautiously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Dental precautions 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6" name="Group 1"/>
          <p:cNvGrpSpPr/>
          <p:nvPr/>
        </p:nvGrpSpPr>
        <p:grpSpPr>
          <a:xfrm>
            <a:off x="6256440" y="2571480"/>
            <a:ext cx="4252320" cy="1742400"/>
            <a:chOff x="6256440" y="2571480"/>
            <a:chExt cx="4252320" cy="1742400"/>
          </a:xfrm>
        </p:grpSpPr>
        <p:sp>
          <p:nvSpPr>
            <p:cNvPr id="177" name="Line 2"/>
            <p:cNvSpPr/>
            <p:nvPr/>
          </p:nvSpPr>
          <p:spPr>
            <a:xfrm flipH="1">
              <a:off x="6256440" y="3442680"/>
              <a:ext cx="1882800" cy="6840"/>
            </a:xfrm>
            <a:prstGeom prst="line">
              <a:avLst/>
            </a:prstGeom>
            <a:ln w="38160">
              <a:solidFill>
                <a:srgbClr val="002060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178" name="CustomShape 3"/>
            <p:cNvSpPr/>
            <p:nvPr/>
          </p:nvSpPr>
          <p:spPr>
            <a:xfrm>
              <a:off x="8139240" y="2571480"/>
              <a:ext cx="2369520" cy="1742400"/>
            </a:xfrm>
            <a:prstGeom prst="roundRect">
              <a:avLst>
                <a:gd name="adj" fmla="val 16667"/>
              </a:avLst>
            </a:prstGeom>
            <a:solidFill>
              <a:schemeClr val="tx2"/>
            </a:solidFill>
            <a:ln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/>
            <a:p>
              <a:pPr algn="ctr">
                <a:lnSpc>
                  <a:spcPct val="100000"/>
                </a:lnSpc>
              </a:pPr>
              <a:r>
                <a:rPr b="1" lang="en-US" sz="1400" spc="-1" strike="noStrike" u="sng">
                  <a:solidFill>
                    <a:srgbClr val="ffffff"/>
                  </a:solidFill>
                  <a:uFillTx/>
                  <a:latin typeface="Arial"/>
                  <a:ea typeface="ＭＳ Ｐゴシック"/>
                </a:rPr>
                <a:t>Steroids</a:t>
              </a:r>
              <a:endParaRPr b="0" lang="en-US" sz="1400" spc="-1" strike="noStrike">
                <a:latin typeface="Times New Roman"/>
              </a:endParaRPr>
            </a:p>
            <a:p>
              <a:pPr algn="ctr">
                <a:lnSpc>
                  <a:spcPct val="100000"/>
                </a:lnSpc>
              </a:pPr>
              <a:r>
                <a:rPr b="0" lang="en-US" sz="1400" spc="-1" strike="noStrike">
                  <a:solidFill>
                    <a:srgbClr val="ffffff"/>
                  </a:solidFill>
                  <a:latin typeface="Arial"/>
                  <a:ea typeface="ＭＳ Ｐゴシック"/>
                </a:rPr>
                <a:t>Dexamethasone</a:t>
              </a:r>
              <a:endParaRPr b="0" lang="en-US" sz="1400" spc="-1" strike="noStrike">
                <a:latin typeface="Times New Roman"/>
              </a:endParaRPr>
            </a:p>
            <a:p>
              <a:pPr algn="ctr">
                <a:lnSpc>
                  <a:spcPct val="100000"/>
                </a:lnSpc>
              </a:pPr>
              <a:r>
                <a:rPr b="0" lang="en-US" sz="1400" spc="-1" strike="noStrike">
                  <a:solidFill>
                    <a:srgbClr val="ffffff"/>
                  </a:solidFill>
                  <a:latin typeface="Arial"/>
                  <a:ea typeface="ＭＳ Ｐゴシック"/>
                </a:rPr>
                <a:t>Prednisone</a:t>
              </a:r>
              <a:endParaRPr b="0" lang="en-US" sz="1400" spc="-1" strike="noStrike">
                <a:latin typeface="Times New Roman"/>
              </a:endParaRPr>
            </a:p>
          </p:txBody>
        </p:sp>
      </p:grpSp>
      <p:grpSp>
        <p:nvGrpSpPr>
          <p:cNvPr id="179" name="Group 4"/>
          <p:cNvGrpSpPr/>
          <p:nvPr/>
        </p:nvGrpSpPr>
        <p:grpSpPr>
          <a:xfrm>
            <a:off x="3169440" y="3443040"/>
            <a:ext cx="3087000" cy="2891880"/>
            <a:chOff x="3169440" y="3443040"/>
            <a:chExt cx="3087000" cy="2891880"/>
          </a:xfrm>
        </p:grpSpPr>
        <p:sp>
          <p:nvSpPr>
            <p:cNvPr id="180" name="Line 5"/>
            <p:cNvSpPr/>
            <p:nvPr/>
          </p:nvSpPr>
          <p:spPr>
            <a:xfrm flipV="1">
              <a:off x="4354200" y="3443040"/>
              <a:ext cx="1902240" cy="1149480"/>
            </a:xfrm>
            <a:prstGeom prst="line">
              <a:avLst/>
            </a:prstGeom>
            <a:ln w="38160">
              <a:solidFill>
                <a:srgbClr val="002060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181" name="CustomShape 6"/>
            <p:cNvSpPr/>
            <p:nvPr/>
          </p:nvSpPr>
          <p:spPr>
            <a:xfrm>
              <a:off x="3169440" y="4592520"/>
              <a:ext cx="2369160" cy="1742400"/>
            </a:xfrm>
            <a:prstGeom prst="roundRect">
              <a:avLst>
                <a:gd name="adj" fmla="val 16667"/>
              </a:avLst>
            </a:prstGeom>
            <a:solidFill>
              <a:schemeClr val="accent3">
                <a:lumMod val="75000"/>
              </a:schemeClr>
            </a:solidFill>
            <a:ln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/>
            <a:p>
              <a:pPr algn="ctr">
                <a:lnSpc>
                  <a:spcPct val="100000"/>
                </a:lnSpc>
              </a:pPr>
              <a:r>
                <a:rPr b="1" lang="en-US" sz="1400" spc="-1" strike="noStrike" u="sng">
                  <a:solidFill>
                    <a:srgbClr val="ffffff"/>
                  </a:solidFill>
                  <a:uFillTx/>
                  <a:latin typeface="Arial"/>
                  <a:ea typeface="ＭＳ Ｐゴシック"/>
                </a:rPr>
                <a:t>HDACi</a:t>
              </a:r>
              <a:endParaRPr b="0" lang="en-US" sz="1400" spc="-1" strike="noStrike">
                <a:latin typeface="Times New Roman"/>
              </a:endParaRPr>
            </a:p>
            <a:p>
              <a:pPr algn="ctr">
                <a:lnSpc>
                  <a:spcPct val="100000"/>
                </a:lnSpc>
              </a:pPr>
              <a:r>
                <a:rPr b="0" lang="en-US" sz="1400" spc="-1" strike="noStrike">
                  <a:solidFill>
                    <a:srgbClr val="ffffff"/>
                  </a:solidFill>
                  <a:latin typeface="Arial"/>
                  <a:ea typeface="ＭＳ Ｐゴシック"/>
                </a:rPr>
                <a:t>panobinostat</a:t>
              </a:r>
              <a:endParaRPr b="0" lang="en-US" sz="1400" spc="-1" strike="noStrike">
                <a:latin typeface="Times New Roman"/>
              </a:endParaRPr>
            </a:p>
          </p:txBody>
        </p:sp>
      </p:grpSp>
      <p:grpSp>
        <p:nvGrpSpPr>
          <p:cNvPr id="182" name="Group 7"/>
          <p:cNvGrpSpPr/>
          <p:nvPr/>
        </p:nvGrpSpPr>
        <p:grpSpPr>
          <a:xfrm>
            <a:off x="6256440" y="3460680"/>
            <a:ext cx="2849760" cy="2873880"/>
            <a:chOff x="6256440" y="3460680"/>
            <a:chExt cx="2849760" cy="2873880"/>
          </a:xfrm>
        </p:grpSpPr>
        <p:sp>
          <p:nvSpPr>
            <p:cNvPr id="183" name="Line 8"/>
            <p:cNvSpPr/>
            <p:nvPr/>
          </p:nvSpPr>
          <p:spPr>
            <a:xfrm flipH="1" flipV="1">
              <a:off x="6256440" y="3460680"/>
              <a:ext cx="1665000" cy="1131840"/>
            </a:xfrm>
            <a:prstGeom prst="line">
              <a:avLst/>
            </a:prstGeom>
            <a:ln w="38160">
              <a:solidFill>
                <a:srgbClr val="002060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184" name="CustomShape 9"/>
            <p:cNvSpPr/>
            <p:nvPr/>
          </p:nvSpPr>
          <p:spPr>
            <a:xfrm>
              <a:off x="6736680" y="4592520"/>
              <a:ext cx="2369520" cy="1742040"/>
            </a:xfrm>
            <a:prstGeom prst="roundRect">
              <a:avLst>
                <a:gd name="adj" fmla="val 16667"/>
              </a:avLst>
            </a:prstGeom>
            <a:solidFill>
              <a:schemeClr val="accent6">
                <a:lumMod val="75000"/>
              </a:schemeClr>
            </a:solidFill>
            <a:ln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/>
            <a:p>
              <a:pPr algn="ctr">
                <a:lnSpc>
                  <a:spcPct val="100000"/>
                </a:lnSpc>
              </a:pPr>
              <a:r>
                <a:rPr b="1" lang="en-US" sz="1400" spc="-1" strike="noStrike" u="sng">
                  <a:solidFill>
                    <a:srgbClr val="ffffff"/>
                  </a:solidFill>
                  <a:uFillTx/>
                  <a:latin typeface="Arial"/>
                  <a:ea typeface="ＭＳ Ｐゴシック"/>
                </a:rPr>
                <a:t>MoAbs</a:t>
              </a:r>
              <a:endParaRPr b="0" lang="en-US" sz="1400" spc="-1" strike="noStrike">
                <a:latin typeface="Times New Roman"/>
              </a:endParaRPr>
            </a:p>
            <a:p>
              <a:pPr algn="ctr">
                <a:lnSpc>
                  <a:spcPct val="100000"/>
                </a:lnSpc>
              </a:pPr>
              <a:r>
                <a:rPr b="0" lang="en-US" sz="1400" spc="-1" strike="noStrike">
                  <a:solidFill>
                    <a:srgbClr val="ffffff"/>
                  </a:solidFill>
                  <a:latin typeface="Arial"/>
                  <a:ea typeface="ＭＳ Ｐゴシック"/>
                </a:rPr>
                <a:t>elotuzumab</a:t>
              </a:r>
              <a:endParaRPr b="0" lang="en-US" sz="1400" spc="-1" strike="noStrike">
                <a:latin typeface="Times New Roman"/>
              </a:endParaRPr>
            </a:p>
            <a:p>
              <a:pPr algn="ctr">
                <a:lnSpc>
                  <a:spcPct val="100000"/>
                </a:lnSpc>
              </a:pPr>
              <a:r>
                <a:rPr b="0" lang="en-US" sz="1400" spc="-1" strike="noStrike">
                  <a:solidFill>
                    <a:srgbClr val="ffffff"/>
                  </a:solidFill>
                  <a:latin typeface="Arial"/>
                  <a:ea typeface="ＭＳ Ｐゴシック"/>
                </a:rPr>
                <a:t>daratumumab</a:t>
              </a:r>
              <a:endParaRPr b="0" lang="en-US" sz="1400" spc="-1" strike="noStrike">
                <a:latin typeface="Times New Roman"/>
              </a:endParaRPr>
            </a:p>
          </p:txBody>
        </p:sp>
      </p:grpSp>
      <p:grpSp>
        <p:nvGrpSpPr>
          <p:cNvPr id="185" name="Group 10"/>
          <p:cNvGrpSpPr/>
          <p:nvPr/>
        </p:nvGrpSpPr>
        <p:grpSpPr>
          <a:xfrm>
            <a:off x="1413720" y="2578320"/>
            <a:ext cx="4842360" cy="1742400"/>
            <a:chOff x="1413720" y="2578320"/>
            <a:chExt cx="4842360" cy="1742400"/>
          </a:xfrm>
        </p:grpSpPr>
        <p:sp>
          <p:nvSpPr>
            <p:cNvPr id="186" name="Line 11"/>
            <p:cNvSpPr/>
            <p:nvPr/>
          </p:nvSpPr>
          <p:spPr>
            <a:xfrm>
              <a:off x="3889800" y="3449520"/>
              <a:ext cx="2366280" cy="0"/>
            </a:xfrm>
            <a:prstGeom prst="line">
              <a:avLst/>
            </a:prstGeom>
            <a:ln w="38160">
              <a:solidFill>
                <a:srgbClr val="002060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187" name="CustomShape 12"/>
            <p:cNvSpPr/>
            <p:nvPr/>
          </p:nvSpPr>
          <p:spPr>
            <a:xfrm>
              <a:off x="1413720" y="2578320"/>
              <a:ext cx="2475360" cy="1742400"/>
            </a:xfrm>
            <a:prstGeom prst="roundRect">
              <a:avLst>
                <a:gd name="adj" fmla="val 16667"/>
              </a:avLst>
            </a:prstGeom>
            <a:solidFill>
              <a:schemeClr val="tx1"/>
            </a:solidFill>
            <a:ln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/>
            <a:p>
              <a:pPr algn="ctr">
                <a:lnSpc>
                  <a:spcPct val="100000"/>
                </a:lnSpc>
              </a:pPr>
              <a:r>
                <a:rPr b="1" lang="en-US" sz="1400" spc="-1" strike="noStrike" u="sng">
                  <a:solidFill>
                    <a:srgbClr val="ffffff"/>
                  </a:solidFill>
                  <a:uFillTx/>
                  <a:latin typeface="Arial"/>
                  <a:ea typeface="ＭＳ Ｐゴシック"/>
                </a:rPr>
                <a:t>Cytotoxics</a:t>
              </a:r>
              <a:endParaRPr b="0" lang="en-US" sz="1400" spc="-1" strike="noStrike">
                <a:latin typeface="Times New Roman"/>
              </a:endParaRPr>
            </a:p>
            <a:p>
              <a:pPr algn="ctr">
                <a:lnSpc>
                  <a:spcPct val="100000"/>
                </a:lnSpc>
              </a:pPr>
              <a:r>
                <a:rPr b="0" lang="en-US" sz="1400" spc="-1" strike="noStrike">
                  <a:solidFill>
                    <a:srgbClr val="ffffff"/>
                  </a:solidFill>
                  <a:latin typeface="Arial"/>
                  <a:ea typeface="ＭＳ Ｐゴシック"/>
                </a:rPr>
                <a:t>cyclophosphamide</a:t>
              </a:r>
              <a:endParaRPr b="0" lang="en-US" sz="1400" spc="-1" strike="noStrike">
                <a:latin typeface="Times New Roman"/>
              </a:endParaRPr>
            </a:p>
            <a:p>
              <a:pPr algn="ctr">
                <a:lnSpc>
                  <a:spcPct val="100000"/>
                </a:lnSpc>
              </a:pPr>
              <a:r>
                <a:rPr b="0" lang="en-US" sz="1400" spc="-1" strike="noStrike">
                  <a:solidFill>
                    <a:srgbClr val="ffffff"/>
                  </a:solidFill>
                  <a:latin typeface="Arial"/>
                  <a:ea typeface="ＭＳ Ｐゴシック"/>
                </a:rPr>
                <a:t>melphalan doxorubicin</a:t>
              </a:r>
              <a:endParaRPr b="0" lang="en-US" sz="1400" spc="-1" strike="noStrike">
                <a:latin typeface="Times New Roman"/>
              </a:endParaRPr>
            </a:p>
            <a:p>
              <a:pPr algn="ctr">
                <a:lnSpc>
                  <a:spcPct val="100000"/>
                </a:lnSpc>
              </a:pPr>
              <a:r>
                <a:rPr b="0" lang="en-US" sz="1400" spc="-1" strike="noStrike">
                  <a:solidFill>
                    <a:srgbClr val="ffffff"/>
                  </a:solidFill>
                  <a:latin typeface="Arial"/>
                  <a:ea typeface="ＭＳ Ｐゴシック"/>
                </a:rPr>
                <a:t>bendamustine</a:t>
              </a:r>
              <a:endParaRPr b="0" lang="en-US" sz="1400" spc="-1" strike="noStrike">
                <a:latin typeface="Times New Roman"/>
              </a:endParaRPr>
            </a:p>
          </p:txBody>
        </p:sp>
      </p:grpSp>
      <p:grpSp>
        <p:nvGrpSpPr>
          <p:cNvPr id="188" name="Group 13"/>
          <p:cNvGrpSpPr/>
          <p:nvPr/>
        </p:nvGrpSpPr>
        <p:grpSpPr>
          <a:xfrm>
            <a:off x="6256440" y="574920"/>
            <a:ext cx="2734920" cy="2874600"/>
            <a:chOff x="6256440" y="574920"/>
            <a:chExt cx="2734920" cy="2874600"/>
          </a:xfrm>
        </p:grpSpPr>
        <p:sp>
          <p:nvSpPr>
            <p:cNvPr id="189" name="Line 14"/>
            <p:cNvSpPr/>
            <p:nvPr/>
          </p:nvSpPr>
          <p:spPr>
            <a:xfrm flipH="1">
              <a:off x="6256440" y="2317680"/>
              <a:ext cx="1550160" cy="1131840"/>
            </a:xfrm>
            <a:prstGeom prst="line">
              <a:avLst/>
            </a:prstGeom>
            <a:ln w="38160">
              <a:solidFill>
                <a:srgbClr val="002060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190" name="CustomShape 15"/>
            <p:cNvSpPr/>
            <p:nvPr/>
          </p:nvSpPr>
          <p:spPr>
            <a:xfrm>
              <a:off x="6622200" y="574920"/>
              <a:ext cx="2369160" cy="1742400"/>
            </a:xfrm>
            <a:prstGeom prst="roundRect">
              <a:avLst>
                <a:gd name="adj" fmla="val 16667"/>
              </a:avLst>
            </a:prstGeom>
            <a:solidFill>
              <a:schemeClr val="accent4">
                <a:lumMod val="75000"/>
              </a:schemeClr>
            </a:solidFill>
            <a:ln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/>
            <a:p>
              <a:pPr algn="ctr">
                <a:lnSpc>
                  <a:spcPct val="100000"/>
                </a:lnSpc>
              </a:pPr>
              <a:r>
                <a:rPr b="1" lang="en-US" sz="1400" spc="-1" strike="noStrike" u="sng">
                  <a:solidFill>
                    <a:srgbClr val="ffffff"/>
                  </a:solidFill>
                  <a:uFillTx/>
                  <a:latin typeface="Arial"/>
                  <a:ea typeface="ＭＳ Ｐゴシック"/>
                </a:rPr>
                <a:t>PIs</a:t>
              </a:r>
              <a:endParaRPr b="0" lang="en-US" sz="1400" spc="-1" strike="noStrike">
                <a:latin typeface="Times New Roman"/>
              </a:endParaRPr>
            </a:p>
            <a:p>
              <a:pPr algn="ctr">
                <a:lnSpc>
                  <a:spcPct val="100000"/>
                </a:lnSpc>
              </a:pPr>
              <a:r>
                <a:rPr b="0" lang="en-US" sz="1400" spc="-1" strike="noStrike">
                  <a:solidFill>
                    <a:srgbClr val="ffffff"/>
                  </a:solidFill>
                  <a:latin typeface="Arial"/>
                  <a:ea typeface="ＭＳ Ｐゴシック"/>
                </a:rPr>
                <a:t>bortezomib</a:t>
              </a:r>
              <a:endParaRPr b="0" lang="en-US" sz="1400" spc="-1" strike="noStrike">
                <a:latin typeface="Times New Roman"/>
              </a:endParaRPr>
            </a:p>
            <a:p>
              <a:pPr algn="ctr">
                <a:lnSpc>
                  <a:spcPct val="100000"/>
                </a:lnSpc>
              </a:pPr>
              <a:r>
                <a:rPr b="0" lang="en-US" sz="1400" spc="-1" strike="noStrike">
                  <a:solidFill>
                    <a:srgbClr val="ffffff"/>
                  </a:solidFill>
                  <a:latin typeface="Arial"/>
                  <a:ea typeface="ＭＳ Ｐゴシック"/>
                </a:rPr>
                <a:t>carfilzomib</a:t>
              </a:r>
              <a:endParaRPr b="0" lang="en-US" sz="1400" spc="-1" strike="noStrike">
                <a:latin typeface="Times New Roman"/>
              </a:endParaRPr>
            </a:p>
            <a:p>
              <a:pPr algn="ctr">
                <a:lnSpc>
                  <a:spcPct val="100000"/>
                </a:lnSpc>
              </a:pPr>
              <a:r>
                <a:rPr b="0" lang="en-US" sz="1400" spc="-1" strike="noStrike">
                  <a:solidFill>
                    <a:srgbClr val="ffffff"/>
                  </a:solidFill>
                  <a:latin typeface="Arial"/>
                  <a:ea typeface="ＭＳ Ｐゴシック"/>
                </a:rPr>
                <a:t>ixazomib</a:t>
              </a:r>
              <a:endParaRPr b="0" lang="en-US" sz="1400" spc="-1" strike="noStrike">
                <a:latin typeface="Times New Roman"/>
              </a:endParaRPr>
            </a:p>
          </p:txBody>
        </p:sp>
      </p:grpSp>
      <p:grpSp>
        <p:nvGrpSpPr>
          <p:cNvPr id="191" name="Group 16"/>
          <p:cNvGrpSpPr/>
          <p:nvPr/>
        </p:nvGrpSpPr>
        <p:grpSpPr>
          <a:xfrm>
            <a:off x="3169440" y="574920"/>
            <a:ext cx="3087000" cy="2867760"/>
            <a:chOff x="3169440" y="574920"/>
            <a:chExt cx="3087000" cy="2867760"/>
          </a:xfrm>
        </p:grpSpPr>
        <p:sp>
          <p:nvSpPr>
            <p:cNvPr id="192" name="Line 17"/>
            <p:cNvSpPr/>
            <p:nvPr/>
          </p:nvSpPr>
          <p:spPr>
            <a:xfrm>
              <a:off x="4354200" y="2317680"/>
              <a:ext cx="1902240" cy="1125000"/>
            </a:xfrm>
            <a:prstGeom prst="line">
              <a:avLst/>
            </a:prstGeom>
            <a:ln w="38160">
              <a:solidFill>
                <a:srgbClr val="002060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193" name="CustomShape 18"/>
            <p:cNvSpPr/>
            <p:nvPr/>
          </p:nvSpPr>
          <p:spPr>
            <a:xfrm>
              <a:off x="3169440" y="574920"/>
              <a:ext cx="2369160" cy="1742400"/>
            </a:xfrm>
            <a:prstGeom prst="roundRect">
              <a:avLst>
                <a:gd name="adj" fmla="val 16667"/>
              </a:avLst>
            </a:prstGeom>
            <a:solidFill>
              <a:schemeClr val="accent5">
                <a:lumMod val="75000"/>
              </a:schemeClr>
            </a:solidFill>
            <a:ln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/>
            <a:p>
              <a:pPr algn="ctr">
                <a:lnSpc>
                  <a:spcPct val="100000"/>
                </a:lnSpc>
              </a:pPr>
              <a:r>
                <a:rPr b="1" lang="en-US" sz="1400" spc="-1" strike="noStrike" u="sng">
                  <a:solidFill>
                    <a:srgbClr val="ffffff"/>
                  </a:solidFill>
                  <a:uFillTx/>
                  <a:latin typeface="Arial"/>
                  <a:ea typeface="ＭＳ Ｐゴシック"/>
                </a:rPr>
                <a:t>Imids</a:t>
              </a:r>
              <a:endParaRPr b="0" lang="en-US" sz="1400" spc="-1" strike="noStrike">
                <a:latin typeface="Times New Roman"/>
              </a:endParaRPr>
            </a:p>
            <a:p>
              <a:pPr algn="ctr">
                <a:lnSpc>
                  <a:spcPct val="100000"/>
                </a:lnSpc>
              </a:pPr>
              <a:r>
                <a:rPr b="0" lang="en-US" sz="1400" spc="-1" strike="noStrike">
                  <a:solidFill>
                    <a:srgbClr val="ffffff"/>
                  </a:solidFill>
                  <a:latin typeface="Arial"/>
                  <a:ea typeface="ＭＳ Ｐゴシック"/>
                </a:rPr>
                <a:t>thalidomide</a:t>
              </a:r>
              <a:endParaRPr b="0" lang="en-US" sz="1400" spc="-1" strike="noStrike">
                <a:latin typeface="Times New Roman"/>
              </a:endParaRPr>
            </a:p>
            <a:p>
              <a:pPr algn="ctr">
                <a:lnSpc>
                  <a:spcPct val="100000"/>
                </a:lnSpc>
              </a:pPr>
              <a:r>
                <a:rPr b="0" lang="en-US" sz="1400" spc="-1" strike="noStrike">
                  <a:solidFill>
                    <a:srgbClr val="ffffff"/>
                  </a:solidFill>
                  <a:latin typeface="Arial"/>
                  <a:ea typeface="ＭＳ Ｐゴシック"/>
                </a:rPr>
                <a:t>lenalidomide</a:t>
              </a:r>
              <a:endParaRPr b="0" lang="en-US" sz="1400" spc="-1" strike="noStrike">
                <a:latin typeface="Times New Roman"/>
              </a:endParaRPr>
            </a:p>
            <a:p>
              <a:pPr algn="ctr">
                <a:lnSpc>
                  <a:spcPct val="100000"/>
                </a:lnSpc>
              </a:pPr>
              <a:r>
                <a:rPr b="0" lang="en-US" sz="1400" spc="-1" strike="noStrike">
                  <a:solidFill>
                    <a:srgbClr val="ffffff"/>
                  </a:solidFill>
                  <a:latin typeface="Arial"/>
                  <a:ea typeface="ＭＳ Ｐゴシック"/>
                </a:rPr>
                <a:t>pomalidomide</a:t>
              </a:r>
              <a:endParaRPr b="0" lang="en-US" sz="1400" spc="-1" strike="noStrike">
                <a:latin typeface="Times New Roman"/>
              </a:endParaRPr>
            </a:p>
          </p:txBody>
        </p:sp>
      </p:grpSp>
    </p:spTree>
  </p:cSld>
  <p:timing>
    <p:tnLst>
      <p:par>
        <p:cTn id="11" dur="indefinite" restart="never" nodeType="tmRoot">
          <p:childTnLst>
            <p:seq>
              <p:cTn id="12" dur="indefinite" nodeType="mainSeq"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TextShape 1"/>
          <p:cNvSpPr txBox="1"/>
          <p:nvPr/>
        </p:nvSpPr>
        <p:spPr>
          <a:xfrm>
            <a:off x="605520" y="277200"/>
            <a:ext cx="11359800" cy="5583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>
              <a:lnSpc>
                <a:spcPct val="100000"/>
              </a:lnSpc>
            </a:pPr>
            <a:r>
              <a:rPr b="0" lang="en-US" sz="3740" spc="-1" strike="noStrike">
                <a:solidFill>
                  <a:srgbClr val="880128"/>
                </a:solidFill>
                <a:latin typeface="Calibri"/>
                <a:ea typeface="ＭＳ Ｐゴシック"/>
              </a:rPr>
              <a:t>Trials at Penn for first-line therapy</a:t>
            </a:r>
            <a:endParaRPr b="0" lang="en-US" sz="374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5" name="TextShape 2"/>
          <p:cNvSpPr txBox="1"/>
          <p:nvPr/>
        </p:nvSpPr>
        <p:spPr>
          <a:xfrm>
            <a:off x="986400" y="953640"/>
            <a:ext cx="10731240" cy="2890080"/>
          </a:xfrm>
          <a:prstGeom prst="rect">
            <a:avLst/>
          </a:prstGeom>
          <a:noFill/>
          <a:ln>
            <a:noFill/>
          </a:ln>
        </p:spPr>
        <p:txBody>
          <a:bodyPr lIns="0" rIns="0" tIns="97560" bIns="97560"/>
          <a:p>
            <a:pPr marL="324000" indent="-323640">
              <a:lnSpc>
                <a:spcPct val="100000"/>
              </a:lnSpc>
              <a:spcBef>
                <a:spcPts val="533"/>
              </a:spcBef>
              <a:spcAft>
                <a:spcPts val="266"/>
              </a:spcAft>
              <a:buClr>
                <a:srgbClr val="800000"/>
              </a:buClr>
              <a:buFont typeface="Wingdings" charset="2"/>
              <a:buChar char=""/>
            </a:pPr>
            <a:r>
              <a:rPr b="0" lang="en-US" sz="267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CAR T cells as consolidation of first-line therapy for high-risk myeloma</a:t>
            </a:r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High-risk: R-ISS stage 3 </a:t>
            </a:r>
            <a:r>
              <a:rPr b="0" lang="en-US" sz="1800" spc="-1" strike="noStrike" u="sng">
                <a:solidFill>
                  <a:srgbClr val="000000"/>
                </a:solidFill>
                <a:uFillTx/>
                <a:latin typeface="Calibri"/>
                <a:ea typeface="ＭＳ Ｐゴシック"/>
              </a:rPr>
              <a:t>or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 complex karyotype </a:t>
            </a:r>
            <a:r>
              <a:rPr b="0" lang="en-US" sz="1800" spc="-1" strike="noStrike" u="sng">
                <a:solidFill>
                  <a:srgbClr val="000000"/>
                </a:solidFill>
                <a:uFillTx/>
                <a:latin typeface="Calibri"/>
                <a:ea typeface="ＭＳ Ｐゴシック"/>
              </a:rPr>
              <a:t>or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 &lt;PR/progression to RVD </a:t>
            </a:r>
            <a:r>
              <a:rPr b="0" lang="en-US" sz="1800" spc="-1" strike="noStrike" u="sng">
                <a:solidFill>
                  <a:srgbClr val="000000"/>
                </a:solidFill>
                <a:uFillTx/>
                <a:latin typeface="Calibri"/>
                <a:ea typeface="ＭＳ Ｐゴシック"/>
              </a:rPr>
              <a:t>or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 PCL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Enroll during first-line therapy </a:t>
            </a:r>
            <a:r>
              <a:rPr b="0" lang="en-US" sz="1800" spc="-1" strike="noStrike">
                <a:solidFill>
                  <a:srgbClr val="000000"/>
                </a:solidFill>
                <a:latin typeface="Wingdings"/>
                <a:ea typeface="ＭＳ Ｐゴシック"/>
              </a:rPr>
              <a:t>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 collect T cells </a:t>
            </a:r>
            <a:r>
              <a:rPr b="0" lang="en-US" sz="1800" spc="-1" strike="noStrike">
                <a:solidFill>
                  <a:srgbClr val="000000"/>
                </a:solidFill>
                <a:latin typeface="Wingdings"/>
                <a:ea typeface="ＭＳ Ｐゴシック"/>
              </a:rPr>
              <a:t>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 collect stem cells </a:t>
            </a:r>
            <a:r>
              <a:rPr b="0" lang="en-US" sz="1800" spc="-1" strike="noStrike">
                <a:solidFill>
                  <a:srgbClr val="000000"/>
                </a:solidFill>
                <a:latin typeface="Wingdings"/>
                <a:ea typeface="ＭＳ Ｐゴシック"/>
              </a:rPr>
              <a:t>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 receive CAR T cells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Randomized CART-BCMA +/- CART19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marL="324000" indent="-323640">
              <a:lnSpc>
                <a:spcPct val="100000"/>
              </a:lnSpc>
              <a:spcBef>
                <a:spcPts val="533"/>
              </a:spcBef>
              <a:spcAft>
                <a:spcPts val="266"/>
              </a:spcAft>
              <a:buClr>
                <a:srgbClr val="800000"/>
              </a:buClr>
              <a:buFont typeface="Wingdings" charset="2"/>
              <a:buChar char=""/>
            </a:pPr>
            <a:r>
              <a:rPr b="0" lang="en-US" sz="267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SWOG 1803 [coming soon]</a:t>
            </a:r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Post-ASCT maintenance randomized lenalidomide +/- daratumumab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MRD negative patients after 2Y randomized +/- continuous maintenance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timing>
    <p:tnLst>
      <p:par>
        <p:cTn id="31" dur="indefinite" restart="never" nodeType="tmRoot">
          <p:childTnLst>
            <p:seq>
              <p:cTn id="3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TextShape 1"/>
          <p:cNvSpPr txBox="1"/>
          <p:nvPr/>
        </p:nvSpPr>
        <p:spPr>
          <a:xfrm>
            <a:off x="605520" y="277200"/>
            <a:ext cx="11359800" cy="5583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>
            <a:normAutofit/>
          </a:bodyPr>
          <a:p>
            <a:pPr>
              <a:lnSpc>
                <a:spcPct val="100000"/>
              </a:lnSpc>
            </a:pPr>
            <a:r>
              <a:rPr b="0" lang="en-US" sz="3740" spc="-1" strike="noStrike">
                <a:solidFill>
                  <a:srgbClr val="880128"/>
                </a:solidFill>
                <a:latin typeface="Calibri"/>
                <a:ea typeface="ＭＳ Ｐゴシック"/>
              </a:rPr>
              <a:t>Choosing triplets for relapsed myeloma</a:t>
            </a:r>
            <a:endParaRPr b="0" lang="en-US" sz="374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7" name="TextShape 2"/>
          <p:cNvSpPr txBox="1"/>
          <p:nvPr/>
        </p:nvSpPr>
        <p:spPr>
          <a:xfrm>
            <a:off x="393480" y="953640"/>
            <a:ext cx="11027520" cy="5593320"/>
          </a:xfrm>
          <a:prstGeom prst="rect">
            <a:avLst/>
          </a:prstGeom>
          <a:noFill/>
          <a:ln>
            <a:noFill/>
          </a:ln>
        </p:spPr>
        <p:txBody>
          <a:bodyPr lIns="0" rIns="0" tIns="97560" bIns="97560">
            <a:normAutofit/>
          </a:bodyPr>
          <a:p>
            <a:pPr marL="324000" indent="-323640">
              <a:lnSpc>
                <a:spcPct val="100000"/>
              </a:lnSpc>
              <a:spcBef>
                <a:spcPts val="533"/>
              </a:spcBef>
              <a:spcAft>
                <a:spcPts val="266"/>
              </a:spcAft>
              <a:buClr>
                <a:srgbClr val="800000"/>
              </a:buClr>
              <a:buFont typeface="Wingdings" charset="2"/>
              <a:buChar char=""/>
            </a:pPr>
            <a:r>
              <a:rPr b="0" lang="en-US" sz="214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Limited data comparing triplets or sequencing</a:t>
            </a:r>
            <a:endParaRPr b="1" lang="en-US" sz="2140" spc="-1" strike="noStrike">
              <a:solidFill>
                <a:srgbClr val="000000"/>
              </a:solidFill>
              <a:latin typeface="Calibri"/>
            </a:endParaRPr>
          </a:p>
          <a:p>
            <a:pPr marL="324000" indent="-323640">
              <a:lnSpc>
                <a:spcPct val="100000"/>
              </a:lnSpc>
              <a:spcBef>
                <a:spcPts val="533"/>
              </a:spcBef>
              <a:spcAft>
                <a:spcPts val="266"/>
              </a:spcAft>
              <a:buClr>
                <a:srgbClr val="800000"/>
              </a:buClr>
              <a:buFont typeface="Wingdings" charset="2"/>
              <a:buChar char=""/>
            </a:pPr>
            <a:r>
              <a:rPr b="0" lang="en-US" sz="214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General principles</a:t>
            </a:r>
            <a:endParaRPr b="1" lang="en-US" sz="214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187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Most patients should receive triplets</a:t>
            </a:r>
            <a:endParaRPr b="0" lang="en-US" sz="187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187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Carefully assess treatment history</a:t>
            </a:r>
            <a:endParaRPr b="0" lang="en-US" sz="1870" spc="-1" strike="noStrike">
              <a:solidFill>
                <a:srgbClr val="000000"/>
              </a:solidFill>
              <a:latin typeface="Calibri"/>
            </a:endParaRPr>
          </a:p>
          <a:p>
            <a:pPr lvl="2" marL="143712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Arial"/>
              <a:buChar char="–"/>
            </a:pPr>
            <a:r>
              <a:rPr b="0" lang="en-US" sz="187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What worked?</a:t>
            </a:r>
            <a:endParaRPr b="0" lang="en-US" sz="1870" spc="-1" strike="noStrike">
              <a:solidFill>
                <a:srgbClr val="000000"/>
              </a:solidFill>
              <a:latin typeface="Calibri"/>
            </a:endParaRPr>
          </a:p>
          <a:p>
            <a:pPr lvl="2" marL="143712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Arial"/>
              <a:buChar char="–"/>
            </a:pPr>
            <a:r>
              <a:rPr b="0" lang="en-US" sz="187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What caused side effects?</a:t>
            </a:r>
            <a:endParaRPr b="0" lang="en-US" sz="187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187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Consider pace of progression and symptom burden</a:t>
            </a:r>
            <a:endParaRPr b="0" lang="en-US" sz="187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187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Include cost and convenience in the decision</a:t>
            </a:r>
            <a:endParaRPr b="0" lang="en-US" sz="1870" spc="-1" strike="noStrike">
              <a:solidFill>
                <a:srgbClr val="000000"/>
              </a:solidFill>
              <a:latin typeface="Calibri"/>
            </a:endParaRPr>
          </a:p>
          <a:p>
            <a:pPr marL="324000" indent="-323640">
              <a:lnSpc>
                <a:spcPct val="100000"/>
              </a:lnSpc>
              <a:spcBef>
                <a:spcPts val="533"/>
              </a:spcBef>
              <a:spcAft>
                <a:spcPts val="266"/>
              </a:spcAft>
              <a:buClr>
                <a:srgbClr val="800000"/>
              </a:buClr>
              <a:buFont typeface="Wingdings" charset="2"/>
              <a:buChar char=""/>
            </a:pPr>
            <a:r>
              <a:rPr b="0" lang="en-US" sz="214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My favorite triplets</a:t>
            </a:r>
            <a:endParaRPr b="1" lang="en-US" sz="214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187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Any proteasome inhibitor / Imid combination</a:t>
            </a:r>
            <a:endParaRPr b="0" lang="en-US" sz="187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187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Daratumumab combinations</a:t>
            </a:r>
            <a:endParaRPr b="0" lang="en-US" sz="187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187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Cyclophosphamide / proteasome inhibitor combinations</a:t>
            </a:r>
            <a:endParaRPr b="0" lang="en-US" sz="1870" spc="-1" strike="noStrike">
              <a:solidFill>
                <a:srgbClr val="000000"/>
              </a:solidFill>
              <a:latin typeface="Calibri"/>
            </a:endParaRPr>
          </a:p>
          <a:p>
            <a:pPr marL="324000" indent="-323640">
              <a:lnSpc>
                <a:spcPct val="100000"/>
              </a:lnSpc>
              <a:spcBef>
                <a:spcPts val="533"/>
              </a:spcBef>
              <a:spcAft>
                <a:spcPts val="266"/>
              </a:spcAft>
              <a:buClr>
                <a:srgbClr val="800000"/>
              </a:buClr>
              <a:buFont typeface="Wingdings" charset="2"/>
              <a:buChar char=""/>
            </a:pPr>
            <a:r>
              <a:rPr b="0" lang="en-US" sz="214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Triplets to consider later on</a:t>
            </a:r>
            <a:endParaRPr b="1" lang="en-US" sz="214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187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Elotuzumab with lenalidomide or pomalidomide</a:t>
            </a:r>
            <a:endParaRPr b="0" lang="en-US" sz="187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187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Panobinostat with bortezomib or carfilzomib</a:t>
            </a:r>
            <a:endParaRPr b="0" lang="en-US" sz="18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8" name="CustomShape 3"/>
          <p:cNvSpPr/>
          <p:nvPr/>
        </p:nvSpPr>
        <p:spPr>
          <a:xfrm>
            <a:off x="10386360" y="1000800"/>
            <a:ext cx="1578240" cy="1569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9" name="CustomShape 4"/>
          <p:cNvSpPr/>
          <p:nvPr/>
        </p:nvSpPr>
        <p:spPr>
          <a:xfrm>
            <a:off x="10538640" y="1153080"/>
            <a:ext cx="1578240" cy="1569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timing>
    <p:tnLst>
      <p:par>
        <p:cTn id="33" dur="indefinite" restart="never" nodeType="tmRoot">
          <p:childTnLst>
            <p:seq>
              <p:cTn id="34" dur="indefinite" nodeType="mainSeq">
                <p:childTnLst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nodeType="clickEffect" fill="hold" presetClass="entr" presetID="1">
                                  <p:stCondLst>
                                    <p:cond delay="0"/>
                                  </p:stCondLst>
                                  <p:endCondLst>
                                    <p:cond delay="45000"/>
                                  </p:end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nodeType="clickEffect" fill="hold" presetClass="entr" presetID="1">
                                  <p:stCondLst>
                                    <p:cond delay="0"/>
                                  </p:stCondLst>
                                  <p:endCondLst>
                                    <p:cond delay="49000"/>
                                  </p:end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extShape 1"/>
          <p:cNvSpPr txBox="1"/>
          <p:nvPr/>
        </p:nvSpPr>
        <p:spPr>
          <a:xfrm>
            <a:off x="605520" y="277200"/>
            <a:ext cx="11359800" cy="5583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>
            <a:normAutofit/>
          </a:bodyPr>
          <a:p>
            <a:pPr>
              <a:lnSpc>
                <a:spcPct val="100000"/>
              </a:lnSpc>
            </a:pPr>
            <a:r>
              <a:rPr b="0" lang="en-US" sz="3740" spc="-1" strike="noStrike">
                <a:solidFill>
                  <a:srgbClr val="880128"/>
                </a:solidFill>
                <a:latin typeface="Calibri"/>
                <a:ea typeface="ＭＳ Ｐゴシック"/>
              </a:rPr>
              <a:t>Summary</a:t>
            </a:r>
            <a:endParaRPr b="0" lang="en-US" sz="374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1" name="TextShape 2"/>
          <p:cNvSpPr txBox="1"/>
          <p:nvPr/>
        </p:nvSpPr>
        <p:spPr>
          <a:xfrm>
            <a:off x="986400" y="991800"/>
            <a:ext cx="10434960" cy="5199840"/>
          </a:xfrm>
          <a:prstGeom prst="rect">
            <a:avLst/>
          </a:prstGeom>
          <a:noFill/>
          <a:ln>
            <a:noFill/>
          </a:ln>
        </p:spPr>
        <p:txBody>
          <a:bodyPr lIns="0" rIns="0" tIns="97560" bIns="97560">
            <a:normAutofit/>
          </a:bodyPr>
          <a:p>
            <a:pPr marL="324000" indent="-323640">
              <a:lnSpc>
                <a:spcPct val="100000"/>
              </a:lnSpc>
              <a:spcBef>
                <a:spcPts val="533"/>
              </a:spcBef>
              <a:spcAft>
                <a:spcPts val="266"/>
              </a:spcAft>
              <a:buClr>
                <a:srgbClr val="800000"/>
              </a:buClr>
              <a:buFont typeface="Wingdings" charset="2"/>
              <a:buChar char=""/>
            </a:pPr>
            <a:r>
              <a:rPr b="0" lang="en-US" sz="267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Most patients should receive triplet combinations</a:t>
            </a:r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Daratumumab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PI/Imid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Cyclophosphamide/PI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Elotuzumab or panobinostat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marL="324000" indent="-323640">
              <a:lnSpc>
                <a:spcPct val="100000"/>
              </a:lnSpc>
              <a:spcBef>
                <a:spcPts val="533"/>
              </a:spcBef>
              <a:spcAft>
                <a:spcPts val="266"/>
              </a:spcAft>
              <a:buClr>
                <a:srgbClr val="800000"/>
              </a:buClr>
              <a:buFont typeface="Wingdings" charset="2"/>
              <a:buChar char=""/>
            </a:pPr>
            <a:r>
              <a:rPr b="0" lang="en-US" sz="267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Subcutaneous daratumumab is coming</a:t>
            </a:r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  <a:p>
            <a:pPr marL="324000" indent="-323640">
              <a:lnSpc>
                <a:spcPct val="100000"/>
              </a:lnSpc>
              <a:spcBef>
                <a:spcPts val="533"/>
              </a:spcBef>
              <a:spcAft>
                <a:spcPts val="266"/>
              </a:spcAft>
              <a:buClr>
                <a:srgbClr val="800000"/>
              </a:buClr>
              <a:buFont typeface="Wingdings" charset="2"/>
              <a:buChar char=""/>
            </a:pPr>
            <a:r>
              <a:rPr b="0" lang="en-US" sz="267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Off-label approved agents may be reasonable:</a:t>
            </a:r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Venetoclax alone [in t(11;14)] or with a proteasome inhibitor [all patients]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marL="324000" indent="-323640">
              <a:lnSpc>
                <a:spcPct val="100000"/>
              </a:lnSpc>
              <a:spcBef>
                <a:spcPts val="533"/>
              </a:spcBef>
              <a:spcAft>
                <a:spcPts val="266"/>
              </a:spcAft>
              <a:buClr>
                <a:srgbClr val="800000"/>
              </a:buClr>
              <a:buFont typeface="Wingdings" charset="2"/>
              <a:buChar char=""/>
            </a:pPr>
            <a:r>
              <a:rPr b="0" lang="en-US" sz="267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New agents are promising</a:t>
            </a:r>
            <a:endParaRPr b="1" lang="en-US" sz="267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Selinexor with dexamethasone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TAK-573 (anti-CD38 / attenuated interferon)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1" marL="880560" indent="-403920">
              <a:lnSpc>
                <a:spcPct val="100000"/>
              </a:lnSpc>
              <a:spcBef>
                <a:spcPts val="266"/>
              </a:spcBef>
              <a:spcAft>
                <a:spcPts val="266"/>
              </a:spcAft>
              <a:buClr>
                <a:srgbClr val="800000"/>
              </a:buClr>
              <a:buFont typeface="Symbol" charset="2"/>
              <a:buChar char="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Immunotherapy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533"/>
              </a:spcBef>
              <a:spcAft>
                <a:spcPts val="266"/>
              </a:spcAft>
            </a:pPr>
            <a:endParaRPr b="1" lang="en-U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timing>
    <p:tnLst>
      <p:par>
        <p:cTn id="83" dur="indefinite" restart="never" nodeType="tmRoot">
          <p:childTnLst>
            <p:seq>
              <p:cTn id="8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800000"/>
      </a:dk2>
      <a:lt2>
        <a:srgbClr val="c0c0c0"/>
      </a:lt2>
      <a:accent1>
        <a:srgbClr val="0099e6"/>
      </a:accent1>
      <a:accent2>
        <a:srgbClr val="f6c700"/>
      </a:accent2>
      <a:accent3>
        <a:srgbClr val="ffffff"/>
      </a:accent3>
      <a:accent4>
        <a:srgbClr val="000000"/>
      </a:accent4>
      <a:accent5>
        <a:srgbClr val="aacaf0"/>
      </a:accent5>
      <a:accent6>
        <a:srgbClr val="dfb400"/>
      </a:accent6>
      <a:hlink>
        <a:srgbClr val="003399"/>
      </a:hlink>
      <a:folHlink>
        <a:srgbClr val="6600cc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800000"/>
      </a:dk2>
      <a:lt2>
        <a:srgbClr val="c0c0c0"/>
      </a:lt2>
      <a:accent1>
        <a:srgbClr val="0099e6"/>
      </a:accent1>
      <a:accent2>
        <a:srgbClr val="f6c700"/>
      </a:accent2>
      <a:accent3>
        <a:srgbClr val="ffffff"/>
      </a:accent3>
      <a:accent4>
        <a:srgbClr val="000000"/>
      </a:accent4>
      <a:accent5>
        <a:srgbClr val="aacaf0"/>
      </a:accent5>
      <a:accent6>
        <a:srgbClr val="dfb400"/>
      </a:accent6>
      <a:hlink>
        <a:srgbClr val="003399"/>
      </a:hlink>
      <a:folHlink>
        <a:srgbClr val="6600cc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800000"/>
      </a:dk2>
      <a:lt2>
        <a:srgbClr val="c0c0c0"/>
      </a:lt2>
      <a:accent1>
        <a:srgbClr val="0099e6"/>
      </a:accent1>
      <a:accent2>
        <a:srgbClr val="f6c700"/>
      </a:accent2>
      <a:accent3>
        <a:srgbClr val="ffffff"/>
      </a:accent3>
      <a:accent4>
        <a:srgbClr val="000000"/>
      </a:accent4>
      <a:accent5>
        <a:srgbClr val="aacaf0"/>
      </a:accent5>
      <a:accent6>
        <a:srgbClr val="dfb400"/>
      </a:accent6>
      <a:hlink>
        <a:srgbClr val="003399"/>
      </a:hlink>
      <a:folHlink>
        <a:srgbClr val="6600cc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800000"/>
      </a:dk2>
      <a:lt2>
        <a:srgbClr val="c0c0c0"/>
      </a:lt2>
      <a:accent1>
        <a:srgbClr val="0099e6"/>
      </a:accent1>
      <a:accent2>
        <a:srgbClr val="f6c700"/>
      </a:accent2>
      <a:accent3>
        <a:srgbClr val="ffffff"/>
      </a:accent3>
      <a:accent4>
        <a:srgbClr val="000000"/>
      </a:accent4>
      <a:accent5>
        <a:srgbClr val="aacaf0"/>
      </a:accent5>
      <a:accent6>
        <a:srgbClr val="dfb400"/>
      </a:accent6>
      <a:hlink>
        <a:srgbClr val="003399"/>
      </a:hlink>
      <a:folHlink>
        <a:srgbClr val="6600cc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800000"/>
      </a:dk2>
      <a:lt2>
        <a:srgbClr val="c0c0c0"/>
      </a:lt2>
      <a:accent1>
        <a:srgbClr val="0099e6"/>
      </a:accent1>
      <a:accent2>
        <a:srgbClr val="f6c700"/>
      </a:accent2>
      <a:accent3>
        <a:srgbClr val="ffffff"/>
      </a:accent3>
      <a:accent4>
        <a:srgbClr val="000000"/>
      </a:accent4>
      <a:accent5>
        <a:srgbClr val="aacaf0"/>
      </a:accent5>
      <a:accent6>
        <a:srgbClr val="dfb400"/>
      </a:accent6>
      <a:hlink>
        <a:srgbClr val="003399"/>
      </a:hlink>
      <a:folHlink>
        <a:srgbClr val="6600cc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1526</TotalTime>
  <Application>LibreOffice/6.0.5.2$MacOSX_X86_64 LibreOffice_project/54c8cbb85f300ac59db32fe8a675ff7683cd5a16</Application>
  <Words>941</Words>
  <Paragraphs>164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2019-02-10T19:22:57Z</dcterms:created>
  <dc:creator>Madeline Hunter</dc:creator>
  <dc:description/>
  <dc:language>en-US</dc:language>
  <cp:lastModifiedBy>Mike Burns</cp:lastModifiedBy>
  <dcterms:modified xsi:type="dcterms:W3CDTF">2019-02-13T10:54:45Z</dcterms:modified>
  <cp:revision>3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1</vt:i4>
  </property>
  <property fmtid="{D5CDD505-2E9C-101B-9397-08002B2CF9AE}" pid="8" name="PresentationFormat">
    <vt:lpwstr>Widescreen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11</vt:i4>
  </property>
</Properties>
</file>